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0" r:id="rId2"/>
    <p:sldId id="263" r:id="rId3"/>
    <p:sldId id="266" r:id="rId4"/>
    <p:sldId id="267" r:id="rId5"/>
    <p:sldId id="268" r:id="rId6"/>
    <p:sldId id="262" r:id="rId7"/>
    <p:sldId id="257" r:id="rId8"/>
    <p:sldId id="269" r:id="rId9"/>
    <p:sldId id="271" r:id="rId10"/>
    <p:sldId id="270" r:id="rId11"/>
    <p:sldId id="276" r:id="rId12"/>
    <p:sldId id="277" r:id="rId13"/>
    <p:sldId id="278" r:id="rId14"/>
    <p:sldId id="261" r:id="rId15"/>
    <p:sldId id="272" r:id="rId16"/>
    <p:sldId id="279" r:id="rId17"/>
    <p:sldId id="281" r:id="rId18"/>
    <p:sldId id="280"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Miquel" initials="MM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0"/>
    <a:srgbClr val="00B200"/>
    <a:srgbClr val="54B935"/>
    <a:srgbClr val="54D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0"/>
    <p:restoredTop sz="66506"/>
  </p:normalViewPr>
  <p:slideViewPr>
    <p:cSldViewPr snapToGrid="0" snapToObjects="1">
      <p:cViewPr varScale="1">
        <p:scale>
          <a:sx n="69" d="100"/>
          <a:sy n="69" d="100"/>
        </p:scale>
        <p:origin x="1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1205B-C65C-E24F-9A80-911B47DDBBE9}" type="datetimeFigureOut">
              <a:rPr lang="en-GB" smtClean="0"/>
              <a:t>17/03/2018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4C6BC-81D4-7145-BF7B-016EB02E9349}" type="slidenum">
              <a:rPr lang="en-GB" smtClean="0"/>
              <a:t>‹#›</a:t>
            </a:fld>
            <a:endParaRPr lang="en-GB"/>
          </a:p>
        </p:txBody>
      </p:sp>
    </p:spTree>
    <p:extLst>
      <p:ext uri="{BB962C8B-B14F-4D97-AF65-F5344CB8AC3E}">
        <p14:creationId xmlns:p14="http://schemas.microsoft.com/office/powerpoint/2010/main" val="1057066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1</a:t>
            </a:fld>
            <a:endParaRPr lang="ca-ES"/>
          </a:p>
        </p:txBody>
      </p:sp>
    </p:spTree>
    <p:extLst>
      <p:ext uri="{BB962C8B-B14F-4D97-AF65-F5344CB8AC3E}">
        <p14:creationId xmlns:p14="http://schemas.microsoft.com/office/powerpoint/2010/main" val="172680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13</a:t>
            </a:fld>
            <a:endParaRPr lang="en-GB"/>
          </a:p>
        </p:txBody>
      </p:sp>
    </p:spTree>
    <p:extLst>
      <p:ext uri="{BB962C8B-B14F-4D97-AF65-F5344CB8AC3E}">
        <p14:creationId xmlns:p14="http://schemas.microsoft.com/office/powerpoint/2010/main" val="2397679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importantly, </a:t>
            </a:r>
            <a:r>
              <a:rPr lang="en-US" sz="1200" kern="1200" dirty="0">
                <a:solidFill>
                  <a:schemeClr val="tx1"/>
                </a:solidFill>
                <a:effectLst/>
                <a:latin typeface="+mn-lt"/>
                <a:ea typeface="+mn-ea"/>
                <a:cs typeface="+mn-cs"/>
              </a:rPr>
              <a:t>around a 50% of CCC articles are unique to each language version and do not exist in any other Wikipedia. The content language gap between versions is intrinsically linked to a </a:t>
            </a:r>
            <a:r>
              <a:rPr lang="en-US" sz="1200" kern="1200">
                <a:solidFill>
                  <a:schemeClr val="tx1"/>
                </a:solidFill>
                <a:effectLst/>
                <a:latin typeface="+mn-lt"/>
                <a:ea typeface="+mn-ea"/>
                <a:cs typeface="+mn-cs"/>
              </a:rPr>
              <a:t>culture gap, </a:t>
            </a:r>
            <a:r>
              <a:rPr lang="en-US" sz="1200" kern="1200" dirty="0">
                <a:solidFill>
                  <a:schemeClr val="tx1"/>
                </a:solidFill>
                <a:effectLst/>
                <a:latin typeface="+mn-lt"/>
                <a:ea typeface="+mn-ea"/>
                <a:cs typeface="+mn-cs"/>
              </a:rPr>
              <a:t>as it represents the most genuine part of the gap across languages. </a:t>
            </a:r>
          </a:p>
          <a:p>
            <a:r>
              <a:rPr lang="en-US" sz="1200" kern="1200" dirty="0">
                <a:solidFill>
                  <a:schemeClr val="tx1"/>
                </a:solidFill>
                <a:effectLst/>
                <a:latin typeface="+mn-lt"/>
                <a:ea typeface="+mn-ea"/>
                <a:cs typeface="+mn-cs"/>
              </a:rPr>
              <a:t>I believe a minimal coverage of all other languages should be a goal on the agenda of each Wikipedia edition to create more multicultural (and complete) </a:t>
            </a:r>
            <a:r>
              <a:rPr lang="en-US" sz="1200" kern="1200" dirty="0" err="1">
                <a:solidFill>
                  <a:schemeClr val="tx1"/>
                </a:solidFill>
                <a:effectLst/>
                <a:latin typeface="+mn-lt"/>
                <a:ea typeface="+mn-ea"/>
                <a:cs typeface="+mn-cs"/>
              </a:rPr>
              <a:t>encyclopaedias</a:t>
            </a:r>
            <a:r>
              <a:rPr lang="en-US" sz="120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14</a:t>
            </a:fld>
            <a:endParaRPr lang="en-GB"/>
          </a:p>
        </p:txBody>
      </p:sp>
    </p:spTree>
    <p:extLst>
      <p:ext uri="{BB962C8B-B14F-4D97-AF65-F5344CB8AC3E}">
        <p14:creationId xmlns:p14="http://schemas.microsoft.com/office/powerpoint/2010/main" val="17944183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15</a:t>
            </a:fld>
            <a:endParaRPr lang="en-GB"/>
          </a:p>
        </p:txBody>
      </p:sp>
    </p:spTree>
    <p:extLst>
      <p:ext uri="{BB962C8B-B14F-4D97-AF65-F5344CB8AC3E}">
        <p14:creationId xmlns:p14="http://schemas.microsoft.com/office/powerpoint/2010/main" val="1337773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important solution is a list of articles for each Wikipedia language edition CCC by order of priority (algorithmically computed according to valuable metrics such as extension, quality and editor engagement metrics) which should exist in any other Wikipedia language edition. The list could highlight the first 100, although big </a:t>
            </a:r>
            <a:r>
              <a:rPr lang="en-US" sz="1200" kern="1200" dirty="0" err="1">
                <a:solidFill>
                  <a:schemeClr val="tx1"/>
                </a:solidFill>
                <a:effectLst/>
                <a:latin typeface="+mn-lt"/>
                <a:ea typeface="+mn-ea"/>
                <a:cs typeface="+mn-cs"/>
              </a:rPr>
              <a:t>Wikipedias</a:t>
            </a:r>
            <a:r>
              <a:rPr lang="en-US" sz="1200" kern="1200" dirty="0">
                <a:solidFill>
                  <a:schemeClr val="tx1"/>
                </a:solidFill>
                <a:effectLst/>
                <a:latin typeface="+mn-lt"/>
                <a:ea typeface="+mn-ea"/>
                <a:cs typeface="+mn-cs"/>
              </a:rPr>
              <a:t> may have more than 100 articles which should be reasonably present in all other languages.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Top 100 in particular would ensure that each Wikipedia language edition has a minimal and strategical coverage of the whole available Wikipedia project cultural diversity.</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16</a:t>
            </a:fld>
            <a:endParaRPr lang="en-GB"/>
          </a:p>
        </p:txBody>
      </p:sp>
    </p:spTree>
    <p:extLst>
      <p:ext uri="{BB962C8B-B14F-4D97-AF65-F5344CB8AC3E}">
        <p14:creationId xmlns:p14="http://schemas.microsoft.com/office/powerpoint/2010/main" val="555411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17</a:t>
            </a:fld>
            <a:endParaRPr lang="en-GB"/>
          </a:p>
        </p:txBody>
      </p:sp>
    </p:spTree>
    <p:extLst>
      <p:ext uri="{BB962C8B-B14F-4D97-AF65-F5344CB8AC3E}">
        <p14:creationId xmlns:p14="http://schemas.microsoft.com/office/powerpoint/2010/main" val="3450749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18</a:t>
            </a:fld>
            <a:endParaRPr lang="ca-ES"/>
          </a:p>
        </p:txBody>
      </p:sp>
    </p:spTree>
    <p:extLst>
      <p:ext uri="{BB962C8B-B14F-4D97-AF65-F5344CB8AC3E}">
        <p14:creationId xmlns:p14="http://schemas.microsoft.com/office/powerpoint/2010/main" val="848500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2</a:t>
            </a:fld>
            <a:endParaRPr lang="ca-ES"/>
          </a:p>
        </p:txBody>
      </p:sp>
    </p:spTree>
    <p:extLst>
      <p:ext uri="{BB962C8B-B14F-4D97-AF65-F5344CB8AC3E}">
        <p14:creationId xmlns:p14="http://schemas.microsoft.com/office/powerpoint/2010/main" val="667717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For this, </a:t>
            </a:r>
            <a:r>
              <a:rPr lang="en-US" sz="1200" kern="1200" dirty="0">
                <a:solidFill>
                  <a:schemeClr val="tx1"/>
                </a:solidFill>
                <a:effectLst/>
                <a:latin typeface="+mn-lt"/>
                <a:ea typeface="+mn-ea"/>
                <a:cs typeface="+mn-cs"/>
              </a:rPr>
              <a:t>I propose to create a site named Wikipedia Cultural Diversity Observatory (</a:t>
            </a:r>
            <a:r>
              <a:rPr lang="en-US" sz="1200" kern="1200">
                <a:solidFill>
                  <a:schemeClr val="tx1"/>
                </a:solidFill>
                <a:effectLst/>
                <a:latin typeface="+mn-lt"/>
                <a:ea typeface="+mn-ea"/>
                <a:cs typeface="+mn-cs"/>
              </a:rPr>
              <a:t>WCDO), </a:t>
            </a:r>
            <a:r>
              <a:rPr lang="en-US" sz="1200" kern="1200" dirty="0">
                <a:solidFill>
                  <a:schemeClr val="tx1"/>
                </a:solidFill>
                <a:effectLst/>
                <a:latin typeface="+mn-lt"/>
                <a:ea typeface="+mn-ea"/>
                <a:cs typeface="+mn-cs"/>
              </a:rPr>
              <a:t>where to provide automated rich statistics and visualizations on the current state </a:t>
            </a:r>
            <a:r>
              <a:rPr lang="en-US" sz="1200" kern="1200">
                <a:solidFill>
                  <a:schemeClr val="tx1"/>
                </a:solidFill>
                <a:effectLst/>
                <a:latin typeface="+mn-lt"/>
                <a:ea typeface="+mn-ea"/>
                <a:cs typeface="+mn-cs"/>
              </a:rPr>
              <a:t>of diversity, </a:t>
            </a:r>
            <a:r>
              <a:rPr lang="en-US" sz="1200" kern="1200" dirty="0">
                <a:solidFill>
                  <a:schemeClr val="tx1"/>
                </a:solidFill>
                <a:effectLst/>
                <a:latin typeface="+mn-lt"/>
                <a:ea typeface="+mn-ea"/>
                <a:cs typeface="+mn-cs"/>
              </a:rPr>
              <a:t>cultural context content datasets for each language edition as well as pointing out solutions in order to improve the exchange of content across Wikipedia language 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important solution is a list of articles for each Wikipedia language edition CCC by order of priority (algorithmically computed according to valuable metrics such </a:t>
            </a:r>
            <a:r>
              <a:rPr lang="en-US" sz="1200" kern="1200">
                <a:solidFill>
                  <a:schemeClr val="tx1"/>
                </a:solidFill>
                <a:effectLst/>
                <a:latin typeface="+mn-lt"/>
                <a:ea typeface="+mn-ea"/>
                <a:cs typeface="+mn-cs"/>
              </a:rPr>
              <a:t>as extension, </a:t>
            </a:r>
            <a:r>
              <a:rPr lang="en-US" sz="1200" kern="1200" dirty="0">
                <a:solidFill>
                  <a:schemeClr val="tx1"/>
                </a:solidFill>
                <a:effectLst/>
                <a:latin typeface="+mn-lt"/>
                <a:ea typeface="+mn-ea"/>
                <a:cs typeface="+mn-cs"/>
              </a:rPr>
              <a:t>quality and editor engagement metrics) which should exist in any other Wikipedia language edition. The list could highlight the </a:t>
            </a:r>
            <a:r>
              <a:rPr lang="en-US" sz="1200" kern="1200">
                <a:solidFill>
                  <a:schemeClr val="tx1"/>
                </a:solidFill>
                <a:effectLst/>
                <a:latin typeface="+mn-lt"/>
                <a:ea typeface="+mn-ea"/>
                <a:cs typeface="+mn-cs"/>
              </a:rPr>
              <a:t>first 100, </a:t>
            </a:r>
            <a:r>
              <a:rPr lang="en-US" sz="1200" kern="1200" dirty="0">
                <a:solidFill>
                  <a:schemeClr val="tx1"/>
                </a:solidFill>
                <a:effectLst/>
                <a:latin typeface="+mn-lt"/>
                <a:ea typeface="+mn-ea"/>
                <a:cs typeface="+mn-cs"/>
              </a:rPr>
              <a:t>although big </a:t>
            </a:r>
            <a:r>
              <a:rPr lang="en-US" sz="1200" kern="1200" dirty="0" err="1">
                <a:solidFill>
                  <a:schemeClr val="tx1"/>
                </a:solidFill>
                <a:effectLst/>
                <a:latin typeface="+mn-lt"/>
                <a:ea typeface="+mn-ea"/>
                <a:cs typeface="+mn-cs"/>
              </a:rPr>
              <a:t>Wikipedias</a:t>
            </a:r>
            <a:r>
              <a:rPr lang="en-US" sz="1200" kern="1200" dirty="0">
                <a:solidFill>
                  <a:schemeClr val="tx1"/>
                </a:solidFill>
                <a:effectLst/>
                <a:latin typeface="+mn-lt"/>
                <a:ea typeface="+mn-ea"/>
                <a:cs typeface="+mn-cs"/>
              </a:rPr>
              <a:t> may have more than 100 articles which should be reasonably present in all other languages.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Top 100 in particular would ensure that each Wikipedia language edition has a minimal and strategical coverage of the whole available Wikipedia project cultural diversity.</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6</a:t>
            </a:fld>
            <a:endParaRPr lang="en-GB"/>
          </a:p>
        </p:txBody>
      </p:sp>
    </p:spTree>
    <p:extLst>
      <p:ext uri="{BB962C8B-B14F-4D97-AF65-F5344CB8AC3E}">
        <p14:creationId xmlns:p14="http://schemas.microsoft.com/office/powerpoint/2010/main" val="226877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7</a:t>
            </a:fld>
            <a:endParaRPr lang="ca-ES"/>
          </a:p>
        </p:txBody>
      </p:sp>
    </p:spTree>
    <p:extLst>
      <p:ext uri="{BB962C8B-B14F-4D97-AF65-F5344CB8AC3E}">
        <p14:creationId xmlns:p14="http://schemas.microsoft.com/office/powerpoint/2010/main" val="2139803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8</a:t>
            </a:fld>
            <a:endParaRPr lang="en-GB"/>
          </a:p>
        </p:txBody>
      </p:sp>
    </p:spTree>
    <p:extLst>
      <p:ext uri="{BB962C8B-B14F-4D97-AF65-F5344CB8AC3E}">
        <p14:creationId xmlns:p14="http://schemas.microsoft.com/office/powerpoint/2010/main" val="3778918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9</a:t>
            </a:fld>
            <a:endParaRPr lang="en-GB"/>
          </a:p>
        </p:txBody>
      </p:sp>
    </p:spTree>
    <p:extLst>
      <p:ext uri="{BB962C8B-B14F-4D97-AF65-F5344CB8AC3E}">
        <p14:creationId xmlns:p14="http://schemas.microsoft.com/office/powerpoint/2010/main" val="2274433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10</a:t>
            </a:fld>
            <a:endParaRPr lang="en-GB"/>
          </a:p>
        </p:txBody>
      </p:sp>
    </p:spTree>
    <p:extLst>
      <p:ext uri="{BB962C8B-B14F-4D97-AF65-F5344CB8AC3E}">
        <p14:creationId xmlns:p14="http://schemas.microsoft.com/office/powerpoint/2010/main" val="1527309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11</a:t>
            </a:fld>
            <a:endParaRPr lang="en-GB"/>
          </a:p>
        </p:txBody>
      </p:sp>
    </p:spTree>
    <p:extLst>
      <p:ext uri="{BB962C8B-B14F-4D97-AF65-F5344CB8AC3E}">
        <p14:creationId xmlns:p14="http://schemas.microsoft.com/office/powerpoint/2010/main" val="62143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12</a:t>
            </a:fld>
            <a:endParaRPr lang="en-GB"/>
          </a:p>
        </p:txBody>
      </p:sp>
    </p:spTree>
    <p:extLst>
      <p:ext uri="{BB962C8B-B14F-4D97-AF65-F5344CB8AC3E}">
        <p14:creationId xmlns:p14="http://schemas.microsoft.com/office/powerpoint/2010/main" val="3243790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4672792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093443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2973327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64122-5093-0747-A2BA-4C8187E5DE43}" type="datetimeFigureOut">
              <a:rPr lang="en-GB" smtClean="0"/>
              <a:t>17/03/2018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999890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7564122-5093-0747-A2BA-4C8187E5DE43}" type="datetimeFigureOut">
              <a:rPr lang="en-GB" smtClean="0"/>
              <a:t>17/03/2018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07843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7564122-5093-0747-A2BA-4C8187E5DE43}" type="datetimeFigureOut">
              <a:rPr lang="en-GB" smtClean="0"/>
              <a:t>17/03/2018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846720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564122-5093-0747-A2BA-4C8187E5DE43}" type="datetimeFigureOut">
              <a:rPr lang="en-GB" smtClean="0"/>
              <a:t>17/03/2018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602680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64122-5093-0747-A2BA-4C8187E5DE43}" type="datetimeFigureOut">
              <a:rPr lang="en-GB" smtClean="0"/>
              <a:t>17/03/2018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368754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564122-5093-0747-A2BA-4C8187E5DE43}" type="datetimeFigureOut">
              <a:rPr lang="en-GB" smtClean="0"/>
              <a:t>17/03/2018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529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564122-5093-0747-A2BA-4C8187E5DE43}" type="datetimeFigureOut">
              <a:rPr lang="en-GB" smtClean="0"/>
              <a:t>17/03/2018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509753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64122-5093-0747-A2BA-4C8187E5DE43}" type="datetimeFigureOut">
              <a:rPr lang="en-GB" smtClean="0"/>
              <a:t>17/03/2018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0CB3B-1BAA-9B44-938C-C515C1D6FA0D}" type="slidenum">
              <a:rPr lang="en-GB" smtClean="0"/>
              <a:t>‹#›</a:t>
            </a:fld>
            <a:endParaRPr lang="en-GB"/>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3.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224813"/>
            <a:ext cx="4896544" cy="3168352"/>
          </a:xfrm>
        </p:spPr>
        <p:txBody>
          <a:bodyPr>
            <a:normAutofit/>
          </a:bodyPr>
          <a:lstStyle/>
          <a:p>
            <a:r>
              <a:rPr lang="es-ES" b="1" dirty="0">
                <a:solidFill>
                  <a:schemeClr val="tx1">
                    <a:lumMod val="75000"/>
                    <a:lumOff val="25000"/>
                  </a:schemeClr>
                </a:solidFill>
              </a:rPr>
              <a:t>Dr. Marc Miquel</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a:t>
            </a:r>
            <a:r>
              <a:rPr lang="ca-ES" sz="1800">
                <a:solidFill>
                  <a:schemeClr val="tx1">
                    <a:lumMod val="85000"/>
                    <a:lumOff val="15000"/>
                  </a:schemeClr>
                </a:solidFill>
              </a:rPr>
              <a:t>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endParaRPr lang="es-ES" sz="1800" dirty="0"/>
          </a:p>
          <a:p>
            <a:r>
              <a:rPr lang="es-ES" sz="1800" dirty="0" err="1"/>
              <a:t>March</a:t>
            </a:r>
            <a:r>
              <a:rPr lang="es-ES" sz="1800" dirty="0"/>
              <a:t> 18th 2018 </a:t>
            </a:r>
            <a:r>
              <a:rPr lang="es-ES" sz="1800" dirty="0" err="1"/>
              <a:t>Tunis</a:t>
            </a:r>
            <a:endParaRPr lang="ca-ES" sz="1800" dirty="0"/>
          </a:p>
          <a:p>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Gill Sans MT" charset="0"/>
                <a:ea typeface="Gill Sans MT" charset="0"/>
                <a:cs typeface="Gill Sans MT" charset="0"/>
              </a:rPr>
              <a:t>Fostering the representation of African cultures in Wikipedia language editions…</a:t>
            </a:r>
            <a:endParaRPr lang="es-ES" sz="3200" dirty="0">
              <a:latin typeface="Gill Sans MT" charset="0"/>
              <a:ea typeface="Gill Sans MT" charset="0"/>
              <a:cs typeface="Gill Sans MT"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203" y="5192344"/>
            <a:ext cx="1272898" cy="1310024"/>
          </a:xfrm>
          <a:prstGeom prst="rect">
            <a:avLst/>
          </a:prstGeom>
        </p:spPr>
      </p:pic>
      <p:pic>
        <p:nvPicPr>
          <p:cNvPr id="5" name="Picture 4">
            <a:extLst>
              <a:ext uri="{FF2B5EF4-FFF2-40B4-BE49-F238E27FC236}">
                <a16:creationId xmlns:a16="http://schemas.microsoft.com/office/drawing/2014/main" id="{B7BF7146-49AB-6F4F-883B-8BB9B831BF77}"/>
              </a:ext>
            </a:extLst>
          </p:cNvPr>
          <p:cNvPicPr>
            <a:picLocks noChangeAspect="1"/>
          </p:cNvPicPr>
          <p:nvPr/>
        </p:nvPicPr>
        <p:blipFill>
          <a:blip r:embed="rId5"/>
          <a:stretch>
            <a:fillRect/>
          </a:stretch>
        </p:blipFill>
        <p:spPr>
          <a:xfrm>
            <a:off x="5070819" y="4780500"/>
            <a:ext cx="1721868" cy="1721868"/>
          </a:xfrm>
          <a:prstGeom prst="rect">
            <a:avLst/>
          </a:prstGeom>
        </p:spPr>
      </p:pic>
    </p:spTree>
    <p:extLst>
      <p:ext uri="{BB962C8B-B14F-4D97-AF65-F5344CB8AC3E}">
        <p14:creationId xmlns:p14="http://schemas.microsoft.com/office/powerpoint/2010/main" val="9676011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D280AD7-11C4-DD40-9F66-903B49B5F35A}"/>
              </a:ext>
            </a:extLst>
          </p:cNvPr>
          <p:cNvPicPr>
            <a:picLocks noChangeAspect="1"/>
          </p:cNvPicPr>
          <p:nvPr/>
        </p:nvPicPr>
        <p:blipFill>
          <a:blip r:embed="rId3"/>
          <a:stretch>
            <a:fillRect/>
          </a:stretch>
        </p:blipFill>
        <p:spPr>
          <a:xfrm>
            <a:off x="4084976" y="2076450"/>
            <a:ext cx="3600450" cy="3600450"/>
          </a:xfrm>
          <a:prstGeom prst="rect">
            <a:avLst/>
          </a:prstGeom>
        </p:spPr>
      </p:pic>
      <p:sp>
        <p:nvSpPr>
          <p:cNvPr id="10" name="Rectangle 9">
            <a:extLst>
              <a:ext uri="{FF2B5EF4-FFF2-40B4-BE49-F238E27FC236}">
                <a16:creationId xmlns:a16="http://schemas.microsoft.com/office/drawing/2014/main" id="{CE871C10-E471-5B4A-8694-F9B4A7C392EE}"/>
              </a:ext>
            </a:extLst>
          </p:cNvPr>
          <p:cNvSpPr/>
          <p:nvPr/>
        </p:nvSpPr>
        <p:spPr>
          <a:xfrm>
            <a:off x="524656" y="480242"/>
            <a:ext cx="10987790" cy="6186309"/>
          </a:xfrm>
          <a:prstGeom prst="rect">
            <a:avLst/>
          </a:prstGeom>
        </p:spPr>
        <p:txBody>
          <a:bodyPr wrap="square">
            <a:spAutoFit/>
          </a:bodyPr>
          <a:lstStyle/>
          <a:p>
            <a:r>
              <a:rPr lang="en-US" sz="2800" b="1" dirty="0">
                <a:latin typeface="Gill Sans MT" charset="0"/>
                <a:ea typeface="Gill Sans MT" charset="0"/>
                <a:cs typeface="Gill Sans MT" charset="0"/>
              </a:rPr>
              <a:t>4. Results </a:t>
            </a:r>
            <a:r>
              <a:rPr lang="en-US" sz="2400" b="1" dirty="0">
                <a:latin typeface="Gill Sans MT" charset="0"/>
                <a:ea typeface="Gill Sans MT" charset="0"/>
                <a:cs typeface="Gill Sans MT" charset="0"/>
              </a:rPr>
              <a:t>(Top language editions, October, 2016):</a:t>
            </a:r>
          </a:p>
          <a:p>
            <a:pPr algn="just"/>
            <a:endParaRPr lang="en-US" sz="2400" b="1" dirty="0">
              <a:latin typeface="Gill Sans MT" charset="0"/>
              <a:ea typeface="Gill Sans MT" charset="0"/>
              <a:cs typeface="Gill Sans MT" charset="0"/>
            </a:endParaRPr>
          </a:p>
          <a:p>
            <a:pPr algn="just"/>
            <a:r>
              <a:rPr lang="en-US" sz="2000" b="1" dirty="0">
                <a:latin typeface="Gill Sans MT" charset="0"/>
                <a:ea typeface="Gill Sans MT" charset="0"/>
                <a:cs typeface="Gill Sans MT" charset="0"/>
              </a:rPr>
              <a:t>I used the first three of the mentioned strategies with 40 Wikipedia language editions (the first 30 in number of articles and 10 to increase diversity).</a:t>
            </a: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r>
              <a:rPr lang="en-US" sz="2400" b="1" dirty="0">
                <a:latin typeface="Gill Sans MT" charset="0"/>
                <a:ea typeface="Gill Sans MT" charset="0"/>
                <a:cs typeface="Gill Sans MT" charset="0"/>
              </a:rPr>
              <a:t>CCC articles were about a quarter of each Wikipedia language edition.</a:t>
            </a:r>
            <a:endParaRPr lang="en-US" sz="2400" dirty="0">
              <a:latin typeface="Gill Sans MT" charset="0"/>
              <a:ea typeface="Gill Sans MT" charset="0"/>
              <a:cs typeface="Gill Sans MT" charset="0"/>
            </a:endParaRPr>
          </a:p>
        </p:txBody>
      </p:sp>
    </p:spTree>
    <p:extLst>
      <p:ext uri="{BB962C8B-B14F-4D97-AF65-F5344CB8AC3E}">
        <p14:creationId xmlns:p14="http://schemas.microsoft.com/office/powerpoint/2010/main" val="1941223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24656" y="480242"/>
            <a:ext cx="10987790" cy="461665"/>
          </a:xfrm>
          <a:prstGeom prst="rect">
            <a:avLst/>
          </a:prstGeom>
        </p:spPr>
        <p:txBody>
          <a:bodyPr wrap="square">
            <a:spAutoFit/>
          </a:bodyPr>
          <a:lstStyle/>
          <a:p>
            <a:r>
              <a:rPr lang="en-US" sz="2400" b="1" dirty="0">
                <a:latin typeface="Gill Sans MT" charset="0"/>
                <a:ea typeface="Gill Sans MT" charset="0"/>
                <a:cs typeface="Gill Sans MT" charset="0"/>
              </a:rPr>
              <a:t>4.1 CCC Extent (</a:t>
            </a:r>
            <a:r>
              <a:rPr lang="en-US" sz="2000" b="1" dirty="0">
                <a:latin typeface="Gill Sans MT" charset="0"/>
                <a:ea typeface="Gill Sans MT" charset="0"/>
                <a:cs typeface="Gill Sans MT" charset="0"/>
              </a:rPr>
              <a:t>African Languages, March, 2018):</a:t>
            </a:r>
            <a:endParaRPr lang="en-US" sz="2000" dirty="0">
              <a:latin typeface="Gill Sans MT" charset="0"/>
              <a:ea typeface="Gill Sans MT" charset="0"/>
              <a:cs typeface="Gill Sans MT" charset="0"/>
            </a:endParaRPr>
          </a:p>
        </p:txBody>
      </p:sp>
      <p:graphicFrame>
        <p:nvGraphicFramePr>
          <p:cNvPr id="5" name="Table 4">
            <a:extLst>
              <a:ext uri="{FF2B5EF4-FFF2-40B4-BE49-F238E27FC236}">
                <a16:creationId xmlns:a16="http://schemas.microsoft.com/office/drawing/2014/main" id="{9AFB82B7-F1FE-1F4C-ACFB-3AAEFE8AB78A}"/>
              </a:ext>
            </a:extLst>
          </p:cNvPr>
          <p:cNvGraphicFramePr>
            <a:graphicFrameLocks noGrp="1"/>
          </p:cNvGraphicFramePr>
          <p:nvPr>
            <p:extLst>
              <p:ext uri="{D42A27DB-BD31-4B8C-83A1-F6EECF244321}">
                <p14:modId xmlns:p14="http://schemas.microsoft.com/office/powerpoint/2010/main" val="4108640509"/>
              </p:ext>
            </p:extLst>
          </p:nvPr>
        </p:nvGraphicFramePr>
        <p:xfrm>
          <a:off x="1198902" y="1161546"/>
          <a:ext cx="9753598" cy="5185132"/>
        </p:xfrm>
        <a:graphic>
          <a:graphicData uri="http://schemas.openxmlformats.org/drawingml/2006/table">
            <a:tbl>
              <a:tblPr/>
              <a:tblGrid>
                <a:gridCol w="1801504">
                  <a:extLst>
                    <a:ext uri="{9D8B030D-6E8A-4147-A177-3AD203B41FA5}">
                      <a16:colId xmlns:a16="http://schemas.microsoft.com/office/drawing/2014/main" val="1268370798"/>
                    </a:ext>
                  </a:extLst>
                </a:gridCol>
                <a:gridCol w="1689188">
                  <a:extLst>
                    <a:ext uri="{9D8B030D-6E8A-4147-A177-3AD203B41FA5}">
                      <a16:colId xmlns:a16="http://schemas.microsoft.com/office/drawing/2014/main" val="3663353677"/>
                    </a:ext>
                  </a:extLst>
                </a:gridCol>
                <a:gridCol w="1704019">
                  <a:extLst>
                    <a:ext uri="{9D8B030D-6E8A-4147-A177-3AD203B41FA5}">
                      <a16:colId xmlns:a16="http://schemas.microsoft.com/office/drawing/2014/main" val="739391028"/>
                    </a:ext>
                  </a:extLst>
                </a:gridCol>
                <a:gridCol w="1373388">
                  <a:extLst>
                    <a:ext uri="{9D8B030D-6E8A-4147-A177-3AD203B41FA5}">
                      <a16:colId xmlns:a16="http://schemas.microsoft.com/office/drawing/2014/main" val="612538530"/>
                    </a:ext>
                  </a:extLst>
                </a:gridCol>
                <a:gridCol w="1659511">
                  <a:extLst>
                    <a:ext uri="{9D8B030D-6E8A-4147-A177-3AD203B41FA5}">
                      <a16:colId xmlns:a16="http://schemas.microsoft.com/office/drawing/2014/main" val="3698081461"/>
                    </a:ext>
                  </a:extLst>
                </a:gridCol>
                <a:gridCol w="1525988">
                  <a:extLst>
                    <a:ext uri="{9D8B030D-6E8A-4147-A177-3AD203B41FA5}">
                      <a16:colId xmlns:a16="http://schemas.microsoft.com/office/drawing/2014/main" val="1828694683"/>
                    </a:ext>
                  </a:extLst>
                </a:gridCol>
              </a:tblGrid>
              <a:tr h="691384">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LANGUAGE</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LANGUAGE CODE</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WP ARTICLES</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CCC %</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KW %</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GL %</a:t>
                      </a:r>
                    </a:p>
                  </a:txBody>
                  <a:tcPr marL="12700" marR="12700" marT="12700" marB="0" anchor="ctr">
                    <a:solidFill>
                      <a:schemeClr val="tx1"/>
                    </a:solidFill>
                  </a:tcPr>
                </a:tc>
                <a:extLst>
                  <a:ext uri="{0D108BD9-81ED-4DB2-BD59-A6C34878D82A}">
                    <a16:rowId xmlns:a16="http://schemas.microsoft.com/office/drawing/2014/main" val="25905252"/>
                  </a:ext>
                </a:extLst>
              </a:tr>
              <a:tr h="397749">
                <a:tc>
                  <a:txBody>
                    <a:bodyPr/>
                    <a:lstStyle/>
                    <a:p>
                      <a:pPr algn="ctr" fontAlgn="b"/>
                      <a:r>
                        <a:rPr lang="en-US" sz="1600" u="none" strike="noStrike" dirty="0">
                          <a:effectLst/>
                          <a:latin typeface="Arial" panose="020B0604020202020204" pitchFamily="34" charset="0"/>
                          <a:cs typeface="Arial" panose="020B0604020202020204" pitchFamily="34" charset="0"/>
                        </a:rPr>
                        <a:t>Afrikaans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err="1">
                          <a:effectLst/>
                          <a:latin typeface="Arial" panose="020B0604020202020204" pitchFamily="34" charset="0"/>
                          <a:cs typeface="Arial" panose="020B0604020202020204" pitchFamily="34" charset="0"/>
                        </a:rPr>
                        <a:t>af</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49118</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24.77</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0.97</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14.15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extLst>
                  <a:ext uri="{0D108BD9-81ED-4DB2-BD59-A6C34878D82A}">
                    <a16:rowId xmlns:a16="http://schemas.microsoft.com/office/drawing/2014/main" val="4021374758"/>
                  </a:ext>
                </a:extLst>
              </a:tr>
              <a:tr h="397749">
                <a:tc>
                  <a:txBody>
                    <a:bodyPr/>
                    <a:lstStyle/>
                    <a:p>
                      <a:pPr algn="ctr" fontAlgn="b"/>
                      <a:r>
                        <a:rPr lang="en-US" sz="1600" u="none" strike="noStrike" dirty="0">
                          <a:effectLst/>
                          <a:latin typeface="Arial" panose="020B0604020202020204" pitchFamily="34" charset="0"/>
                          <a:cs typeface="Arial" panose="020B0604020202020204" pitchFamily="34" charset="0"/>
                        </a:rPr>
                        <a:t>Swahili</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err="1">
                          <a:effectLst/>
                          <a:latin typeface="Arial" panose="020B0604020202020204" pitchFamily="34" charset="0"/>
                          <a:cs typeface="Arial" panose="020B0604020202020204" pitchFamily="34" charset="0"/>
                        </a:rPr>
                        <a:t>sw</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39844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19.34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0.46</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2.35</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extLst>
                  <a:ext uri="{0D108BD9-81ED-4DB2-BD59-A6C34878D82A}">
                    <a16:rowId xmlns:a16="http://schemas.microsoft.com/office/drawing/2014/main" val="2645848992"/>
                  </a:ext>
                </a:extLst>
              </a:tr>
              <a:tr h="397749">
                <a:tc>
                  <a:txBody>
                    <a:bodyPr/>
                    <a:lstStyle/>
                    <a:p>
                      <a:pPr algn="ctr" fontAlgn="b"/>
                      <a:r>
                        <a:rPr lang="en-US" sz="1600" u="none" strike="noStrike" dirty="0">
                          <a:effectLst/>
                          <a:latin typeface="Arial" panose="020B0604020202020204" pitchFamily="34" charset="0"/>
                          <a:cs typeface="Arial" panose="020B0604020202020204" pitchFamily="34" charset="0"/>
                        </a:rPr>
                        <a:t>Yoruba</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a:effectLst/>
                          <a:latin typeface="Arial" panose="020B0604020202020204" pitchFamily="34" charset="0"/>
                          <a:cs typeface="Arial" panose="020B0604020202020204" pitchFamily="34" charset="0"/>
                        </a:rPr>
                        <a:t>yo</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31774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7.64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0.37</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2.58</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extLst>
                  <a:ext uri="{0D108BD9-81ED-4DB2-BD59-A6C34878D82A}">
                    <a16:rowId xmlns:a16="http://schemas.microsoft.com/office/drawing/2014/main" val="315331839"/>
                  </a:ext>
                </a:extLst>
              </a:tr>
              <a:tr h="397749">
                <a:tc>
                  <a:txBody>
                    <a:bodyPr/>
                    <a:lstStyle/>
                    <a:p>
                      <a:pPr algn="ctr" fontAlgn="b"/>
                      <a:r>
                        <a:rPr lang="en-US" sz="1600" u="none" strike="noStrike" dirty="0">
                          <a:effectLst/>
                          <a:latin typeface="Arial" panose="020B0604020202020204" pitchFamily="34" charset="0"/>
                          <a:cs typeface="Arial" panose="020B0604020202020204" pitchFamily="34" charset="0"/>
                        </a:rPr>
                        <a:t>Amharic</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a:effectLst/>
                          <a:latin typeface="Arial" panose="020B0604020202020204" pitchFamily="34" charset="0"/>
                          <a:cs typeface="Arial" panose="020B0604020202020204" pitchFamily="34" charset="0"/>
                        </a:rPr>
                        <a:t>am</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14689</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2.08</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0.19</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1.14</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extLst>
                  <a:ext uri="{0D108BD9-81ED-4DB2-BD59-A6C34878D82A}">
                    <a16:rowId xmlns:a16="http://schemas.microsoft.com/office/drawing/2014/main" val="3981324753"/>
                  </a:ext>
                </a:extLst>
              </a:tr>
              <a:tr h="322528">
                <a:tc>
                  <a:txBody>
                    <a:bodyPr/>
                    <a:lstStyle/>
                    <a:p>
                      <a:pPr algn="ctr" fontAlgn="b"/>
                      <a:r>
                        <a:rPr lang="en-US" sz="1600" u="none" strike="noStrike" dirty="0">
                          <a:effectLst/>
                          <a:latin typeface="Arial" panose="020B0604020202020204" pitchFamily="34" charset="0"/>
                          <a:cs typeface="Arial" panose="020B0604020202020204" pitchFamily="34" charset="0"/>
                        </a:rPr>
                        <a:t>Northern Sotho</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a:effectLst/>
                          <a:latin typeface="Arial" panose="020B0604020202020204" pitchFamily="34" charset="0"/>
                          <a:cs typeface="Arial" panose="020B0604020202020204" pitchFamily="34" charset="0"/>
                        </a:rPr>
                        <a:t>nso</a:t>
                      </a:r>
                      <a:endParaRPr lang="en-US" sz="1600" b="0" i="0" u="none" strike="noStrike">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7890</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12.40</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1.91</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u="none" strike="noStrike" dirty="0">
                          <a:effectLst/>
                          <a:latin typeface="Arial" panose="020B0604020202020204" pitchFamily="34" charset="0"/>
                          <a:cs typeface="Arial" panose="020B0604020202020204" pitchFamily="34" charset="0"/>
                        </a:rPr>
                        <a:t>17.20</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extLst>
                  <a:ext uri="{0D108BD9-81ED-4DB2-BD59-A6C34878D82A}">
                    <a16:rowId xmlns:a16="http://schemas.microsoft.com/office/drawing/2014/main" val="149924523"/>
                  </a:ext>
                </a:extLst>
              </a:tr>
              <a:tr h="322528">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Somali</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5091</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17.40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3.18</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5.87</a:t>
                      </a:r>
                    </a:p>
                  </a:txBody>
                  <a:tcPr marL="12700" marR="12700" marT="12700" marB="0" anchor="ctr"/>
                </a:tc>
                <a:extLst>
                  <a:ext uri="{0D108BD9-81ED-4DB2-BD59-A6C34878D82A}">
                    <a16:rowId xmlns:a16="http://schemas.microsoft.com/office/drawing/2014/main" val="3882485392"/>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Shona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sn</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3633</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11.62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0.85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1.49</a:t>
                      </a:r>
                    </a:p>
                  </a:txBody>
                  <a:tcPr marL="12700" marR="12700" marT="12700" marB="0" anchor="ctr"/>
                </a:tc>
                <a:extLst>
                  <a:ext uri="{0D108BD9-81ED-4DB2-BD59-A6C34878D82A}">
                    <a16:rowId xmlns:a16="http://schemas.microsoft.com/office/drawing/2014/main" val="2011295700"/>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Kinyarwanda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rw</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1930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5.70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1.50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1.24</a:t>
                      </a:r>
                    </a:p>
                  </a:txBody>
                  <a:tcPr marL="12700" marR="12700" marT="12700" marB="0" anchor="ctr"/>
                </a:tc>
                <a:extLst>
                  <a:ext uri="{0D108BD9-81ED-4DB2-BD59-A6C34878D82A}">
                    <a16:rowId xmlns:a16="http://schemas.microsoft.com/office/drawing/2014/main" val="230470239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Tongan</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1699</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27.55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4.30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12.42</a:t>
                      </a:r>
                    </a:p>
                  </a:txBody>
                  <a:tcPr marL="12700" marR="12700" marT="12700" marB="0" anchor="ctr"/>
                </a:tc>
                <a:extLst>
                  <a:ext uri="{0D108BD9-81ED-4DB2-BD59-A6C34878D82A}">
                    <a16:rowId xmlns:a16="http://schemas.microsoft.com/office/drawing/2014/main" val="1733991389"/>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Wolof</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wo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1318</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11.38</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1.29</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2.50</a:t>
                      </a:r>
                    </a:p>
                  </a:txBody>
                  <a:tcPr marL="12700" marR="12700" marT="12700" marB="0" anchor="ctr"/>
                </a:tc>
                <a:extLst>
                  <a:ext uri="{0D108BD9-81ED-4DB2-BD59-A6C34878D82A}">
                    <a16:rowId xmlns:a16="http://schemas.microsoft.com/office/drawing/2014/main" val="331916787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Oromo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om</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1011</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32.05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4.45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7.52</a:t>
                      </a:r>
                    </a:p>
                  </a:txBody>
                  <a:tcPr marL="12700" marR="12700" marT="12700" marB="0" anchor="ctr"/>
                </a:tc>
                <a:extLst>
                  <a:ext uri="{0D108BD9-81ED-4DB2-BD59-A6C34878D82A}">
                    <a16:rowId xmlns:a16="http://schemas.microsoft.com/office/drawing/2014/main" val="3429756666"/>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Xhosa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xh</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993</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1.21</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0.50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2.11</a:t>
                      </a:r>
                    </a:p>
                  </a:txBody>
                  <a:tcPr marL="12700" marR="12700" marT="12700" marB="0" anchor="ctr"/>
                </a:tc>
                <a:extLst>
                  <a:ext uri="{0D108BD9-81ED-4DB2-BD59-A6C34878D82A}">
                    <a16:rowId xmlns:a16="http://schemas.microsoft.com/office/drawing/2014/main" val="3483703263"/>
                  </a:ext>
                </a:extLst>
              </a:tr>
              <a:tr h="322528">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Tswana</a:t>
                      </a:r>
                    </a:p>
                  </a:txBody>
                  <a:tcPr marL="12700" marR="12700" marT="12700" marB="0" anchor="ctr"/>
                </a:tc>
                <a:tc>
                  <a:txBody>
                    <a:bodyPr/>
                    <a:lstStyle/>
                    <a:p>
                      <a:pPr algn="ctr" fontAlgn="b"/>
                      <a:r>
                        <a:rPr lang="en-US" sz="1600" b="0" i="0" u="none" strike="noStrike" dirty="0" err="1">
                          <a:solidFill>
                            <a:srgbClr val="000000"/>
                          </a:solidFill>
                          <a:effectLst/>
                          <a:latin typeface="Arial" panose="020B0604020202020204" pitchFamily="34" charset="0"/>
                          <a:cs typeface="Arial" panose="020B0604020202020204" pitchFamily="34" charset="0"/>
                        </a:rPr>
                        <a:t>tn</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733</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46.79</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10.50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51.30</a:t>
                      </a:r>
                    </a:p>
                  </a:txBody>
                  <a:tcPr marL="12700" marR="12700" marT="12700" marB="0" anchor="ctr"/>
                </a:tc>
                <a:extLst>
                  <a:ext uri="{0D108BD9-81ED-4DB2-BD59-A6C34878D82A}">
                    <a16:rowId xmlns:a16="http://schemas.microsoft.com/office/drawing/2014/main" val="1400905801"/>
                  </a:ext>
                </a:extLst>
              </a:tr>
            </a:tbl>
          </a:graphicData>
        </a:graphic>
      </p:graphicFrame>
    </p:spTree>
    <p:extLst>
      <p:ext uri="{BB962C8B-B14F-4D97-AF65-F5344CB8AC3E}">
        <p14:creationId xmlns:p14="http://schemas.microsoft.com/office/powerpoint/2010/main" val="24658951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B8755C62-E3EF-0741-A371-B02B54FD8282}"/>
              </a:ext>
            </a:extLst>
          </p:cNvPr>
          <p:cNvGraphicFramePr>
            <a:graphicFrameLocks noGrp="1"/>
          </p:cNvGraphicFramePr>
          <p:nvPr>
            <p:extLst>
              <p:ext uri="{D42A27DB-BD31-4B8C-83A1-F6EECF244321}">
                <p14:modId xmlns:p14="http://schemas.microsoft.com/office/powerpoint/2010/main" val="2131388334"/>
              </p:ext>
            </p:extLst>
          </p:nvPr>
        </p:nvGraphicFramePr>
        <p:xfrm>
          <a:off x="1219200" y="660034"/>
          <a:ext cx="9753598" cy="4787383"/>
        </p:xfrm>
        <a:graphic>
          <a:graphicData uri="http://schemas.openxmlformats.org/drawingml/2006/table">
            <a:tbl>
              <a:tblPr/>
              <a:tblGrid>
                <a:gridCol w="1801504">
                  <a:extLst>
                    <a:ext uri="{9D8B030D-6E8A-4147-A177-3AD203B41FA5}">
                      <a16:colId xmlns:a16="http://schemas.microsoft.com/office/drawing/2014/main" val="1268370798"/>
                    </a:ext>
                  </a:extLst>
                </a:gridCol>
                <a:gridCol w="1689188">
                  <a:extLst>
                    <a:ext uri="{9D8B030D-6E8A-4147-A177-3AD203B41FA5}">
                      <a16:colId xmlns:a16="http://schemas.microsoft.com/office/drawing/2014/main" val="3663353677"/>
                    </a:ext>
                  </a:extLst>
                </a:gridCol>
                <a:gridCol w="1704019">
                  <a:extLst>
                    <a:ext uri="{9D8B030D-6E8A-4147-A177-3AD203B41FA5}">
                      <a16:colId xmlns:a16="http://schemas.microsoft.com/office/drawing/2014/main" val="739391028"/>
                    </a:ext>
                  </a:extLst>
                </a:gridCol>
                <a:gridCol w="1373388">
                  <a:extLst>
                    <a:ext uri="{9D8B030D-6E8A-4147-A177-3AD203B41FA5}">
                      <a16:colId xmlns:a16="http://schemas.microsoft.com/office/drawing/2014/main" val="612538530"/>
                    </a:ext>
                  </a:extLst>
                </a:gridCol>
                <a:gridCol w="1659511">
                  <a:extLst>
                    <a:ext uri="{9D8B030D-6E8A-4147-A177-3AD203B41FA5}">
                      <a16:colId xmlns:a16="http://schemas.microsoft.com/office/drawing/2014/main" val="3698081461"/>
                    </a:ext>
                  </a:extLst>
                </a:gridCol>
                <a:gridCol w="1525988">
                  <a:extLst>
                    <a:ext uri="{9D8B030D-6E8A-4147-A177-3AD203B41FA5}">
                      <a16:colId xmlns:a16="http://schemas.microsoft.com/office/drawing/2014/main" val="1828694683"/>
                    </a:ext>
                  </a:extLst>
                </a:gridCol>
              </a:tblGrid>
              <a:tr h="691384">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LANGUAGE</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LANGUAGE CODE</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WP ARTICLES</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CCC %</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KW %</a:t>
                      </a:r>
                    </a:p>
                  </a:txBody>
                  <a:tcPr marL="12700" marR="12700" marT="12700" marB="0" anchor="ctr">
                    <a:solidFill>
                      <a:schemeClr val="tx1"/>
                    </a:solidFill>
                  </a:tcPr>
                </a:tc>
                <a:tc>
                  <a:txBody>
                    <a:bodyPr/>
                    <a:lstStyle/>
                    <a:p>
                      <a:pPr marL="0" lvl="0" indent="0" algn="ctr" rtl="0">
                        <a:spcBef>
                          <a:spcPts val="0"/>
                        </a:spcBef>
                        <a:spcAft>
                          <a:spcPts val="0"/>
                        </a:spcAft>
                        <a:buNone/>
                      </a:pPr>
                      <a:r>
                        <a:rPr lang="en-US" sz="1600" dirty="0">
                          <a:solidFill>
                            <a:srgbClr val="FFFFFF"/>
                          </a:solidFill>
                          <a:latin typeface="Montserrat"/>
                          <a:ea typeface="Montserrat"/>
                          <a:cs typeface="Montserrat"/>
                          <a:sym typeface="Montserrat"/>
                        </a:rPr>
                        <a:t>GL %</a:t>
                      </a:r>
                    </a:p>
                  </a:txBody>
                  <a:tcPr marL="12700" marR="12700" marT="12700" marB="0" anchor="ctr">
                    <a:solidFill>
                      <a:schemeClr val="tx1"/>
                    </a:solidFill>
                  </a:tcPr>
                </a:tc>
                <a:extLst>
                  <a:ext uri="{0D108BD9-81ED-4DB2-BD59-A6C34878D82A}">
                    <a16:rowId xmlns:a16="http://schemas.microsoft.com/office/drawing/2014/main" val="25905252"/>
                  </a:ext>
                </a:extLst>
              </a:tr>
              <a:tr h="397749">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Kirundi</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rn</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706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4.96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0.85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26.77</a:t>
                      </a:r>
                    </a:p>
                  </a:txBody>
                  <a:tcPr marL="12700" marR="12700" marT="12700" marB="0" anchor="ctr"/>
                </a:tc>
                <a:extLst>
                  <a:ext uri="{0D108BD9-81ED-4DB2-BD59-A6C34878D82A}">
                    <a16:rowId xmlns:a16="http://schemas.microsoft.com/office/drawing/2014/main" val="2645848992"/>
                  </a:ext>
                </a:extLst>
              </a:tr>
              <a:tr h="397749">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Tsonga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ts</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658</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13.22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2.58</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0.61</a:t>
                      </a:r>
                    </a:p>
                  </a:txBody>
                  <a:tcPr marL="12700" marR="12700" marT="12700" marB="0" anchor="ctr"/>
                </a:tc>
                <a:extLst>
                  <a:ext uri="{0D108BD9-81ED-4DB2-BD59-A6C34878D82A}">
                    <a16:rowId xmlns:a16="http://schemas.microsoft.com/office/drawing/2014/main" val="315331839"/>
                  </a:ext>
                </a:extLst>
              </a:tr>
              <a:tr h="397749">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Tumbuka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tum</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635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0.47</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0.47</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0.16</a:t>
                      </a:r>
                    </a:p>
                  </a:txBody>
                  <a:tcPr marL="12700" marR="12700" marT="12700" marB="0" anchor="ctr"/>
                </a:tc>
                <a:extLst>
                  <a:ext uri="{0D108BD9-81ED-4DB2-BD59-A6C34878D82A}">
                    <a16:rowId xmlns:a16="http://schemas.microsoft.com/office/drawing/2014/main" val="398132475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Twi</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tw</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634</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0.32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0.32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0.15</a:t>
                      </a:r>
                    </a:p>
                  </a:txBody>
                  <a:tcPr marL="12700" marR="12700" marT="12700" marB="0" anchor="ctr"/>
                </a:tc>
                <a:extLst>
                  <a:ext uri="{0D108BD9-81ED-4DB2-BD59-A6C34878D82A}">
                    <a16:rowId xmlns:a16="http://schemas.microsoft.com/office/drawing/2014/main" val="14992452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Sotho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st</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596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10.23</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5.37</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19.63</a:t>
                      </a:r>
                    </a:p>
                  </a:txBody>
                  <a:tcPr marL="12700" marR="12700" marT="12700" marB="0" anchor="ctr"/>
                </a:tc>
                <a:extLst>
                  <a:ext uri="{0D108BD9-81ED-4DB2-BD59-A6C34878D82A}">
                    <a16:rowId xmlns:a16="http://schemas.microsoft.com/office/drawing/2014/main" val="3882485392"/>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Swazi</a:t>
                      </a:r>
                    </a:p>
                  </a:txBody>
                  <a:tcPr marL="12700" marR="12700" marT="12700" marB="0" anchor="ctr"/>
                </a:tc>
                <a:tc>
                  <a:txBody>
                    <a:bodyPr/>
                    <a:lstStyle/>
                    <a:p>
                      <a:pPr algn="ctr" fontAlgn="b"/>
                      <a:r>
                        <a:rPr lang="en-US" sz="1600" b="0" i="0" u="none" strike="noStrike" dirty="0" err="1">
                          <a:solidFill>
                            <a:srgbClr val="000000"/>
                          </a:solidFill>
                          <a:effectLst/>
                          <a:latin typeface="Arial" panose="020B0604020202020204" pitchFamily="34" charset="0"/>
                          <a:cs typeface="Arial" panose="020B0604020202020204" pitchFamily="34" charset="0"/>
                        </a:rPr>
                        <a:t>ss</a:t>
                      </a:r>
                      <a:endParaRPr lang="en-US" sz="1600" b="0" i="0" u="none" strike="noStrike" dirty="0">
                        <a:solidFill>
                          <a:srgbClr val="000000"/>
                        </a:solidFill>
                        <a:effectLst/>
                        <a:latin typeface="Arial" panose="020B0604020202020204" pitchFamily="34" charset="0"/>
                        <a:cs typeface="Arial" panose="020B0604020202020204" pitchFamily="34" charset="0"/>
                      </a:endParaRP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462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13.64</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3.25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6.49</a:t>
                      </a:r>
                    </a:p>
                  </a:txBody>
                  <a:tcPr marL="12700" marR="12700" marT="12700" marB="0" anchor="ctr"/>
                </a:tc>
                <a:extLst>
                  <a:ext uri="{0D108BD9-81ED-4DB2-BD59-A6C34878D82A}">
                    <a16:rowId xmlns:a16="http://schemas.microsoft.com/office/drawing/2014/main" val="2011295700"/>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Akan</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ak</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445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0.45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0.45</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14.16</a:t>
                      </a:r>
                    </a:p>
                  </a:txBody>
                  <a:tcPr marL="12700" marR="12700" marT="12700" marB="0" anchor="ctr"/>
                </a:tc>
                <a:extLst>
                  <a:ext uri="{0D108BD9-81ED-4DB2-BD59-A6C34878D82A}">
                    <a16:rowId xmlns:a16="http://schemas.microsoft.com/office/drawing/2014/main" val="230470239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Venda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ve</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326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11.96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2.76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10.12</a:t>
                      </a:r>
                    </a:p>
                  </a:txBody>
                  <a:tcPr marL="12700" marR="12700" marT="12700" marB="0" anchor="ctr"/>
                </a:tc>
                <a:extLst>
                  <a:ext uri="{0D108BD9-81ED-4DB2-BD59-A6C34878D82A}">
                    <a16:rowId xmlns:a16="http://schemas.microsoft.com/office/drawing/2014/main" val="1733991389"/>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Tigrinya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ti</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296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6.76</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1.69</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5.41</a:t>
                      </a:r>
                    </a:p>
                  </a:txBody>
                  <a:tcPr marL="12700" marR="12700" marT="12700" marB="0" anchor="ctr"/>
                </a:tc>
                <a:extLst>
                  <a:ext uri="{0D108BD9-81ED-4DB2-BD59-A6C34878D82A}">
                    <a16:rowId xmlns:a16="http://schemas.microsoft.com/office/drawing/2014/main" val="3319167873"/>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Sango</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sg</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281</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18.51</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1.42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19.93</a:t>
                      </a:r>
                    </a:p>
                  </a:txBody>
                  <a:tcPr marL="12700" marR="12700" marT="12700" marB="0" anchor="ctr"/>
                </a:tc>
                <a:extLst>
                  <a:ext uri="{0D108BD9-81ED-4DB2-BD59-A6C34878D82A}">
                    <a16:rowId xmlns:a16="http://schemas.microsoft.com/office/drawing/2014/main" val="3429756666"/>
                  </a:ext>
                </a:extLst>
              </a:tr>
              <a:tr h="322528">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Afar</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aa</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0.00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0.00</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0.00</a:t>
                      </a:r>
                    </a:p>
                  </a:txBody>
                  <a:tcPr marL="12700" marR="12700" marT="12700" marB="0" anchor="ctr"/>
                </a:tc>
                <a:extLst>
                  <a:ext uri="{0D108BD9-81ED-4DB2-BD59-A6C34878D82A}">
                    <a16:rowId xmlns:a16="http://schemas.microsoft.com/office/drawing/2014/main" val="3483703263"/>
                  </a:ext>
                </a:extLst>
              </a:tr>
              <a:tr h="322528">
                <a:tc>
                  <a:txBody>
                    <a:bodyPr/>
                    <a:lstStyle/>
                    <a:p>
                      <a:pPr algn="ctr" fontAlgn="b"/>
                      <a:r>
                        <a:rPr lang="en-US" sz="1600" b="1" i="0" u="none" strike="noStrike">
                          <a:solidFill>
                            <a:srgbClr val="000000"/>
                          </a:solidFill>
                          <a:effectLst/>
                          <a:latin typeface="Arial" panose="020B0604020202020204" pitchFamily="34" charset="0"/>
                          <a:cs typeface="Arial" panose="020B0604020202020204" pitchFamily="34" charset="0"/>
                        </a:rPr>
                        <a:t>AVG.</a:t>
                      </a:r>
                    </a:p>
                  </a:txBody>
                  <a:tcPr marL="12700" marR="12700" marT="12700" marB="0" anchor="ctr"/>
                </a:tc>
                <a:tc>
                  <a:txBody>
                    <a:bodyPr/>
                    <a:lstStyle/>
                    <a:p>
                      <a:pPr algn="ctr" fontAlgn="b"/>
                      <a:r>
                        <a:rPr lang="en-US" sz="1600" b="0" i="0" u="none" strike="noStrike">
                          <a:solidFill>
                            <a:srgbClr val="000000"/>
                          </a:solidFill>
                          <a:effectLst/>
                          <a:latin typeface="Arial" panose="020B0604020202020204" pitchFamily="34" charset="0"/>
                          <a:cs typeface="Arial" panose="020B0604020202020204" pitchFamily="34" charset="0"/>
                        </a:rPr>
                        <a:t>-</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6865.17</a:t>
                      </a:r>
                    </a:p>
                  </a:txBody>
                  <a:tcPr marL="12700" marR="12700" marT="12700" marB="0" anchor="ctr"/>
                </a:tc>
                <a:tc>
                  <a:txBody>
                    <a:bodyPr/>
                    <a:lstStyle/>
                    <a:p>
                      <a:pPr algn="ctr" fontAlgn="b"/>
                      <a:r>
                        <a:rPr lang="en-US" sz="1600" b="1" i="0" u="none" strike="noStrike" dirty="0">
                          <a:solidFill>
                            <a:srgbClr val="000000"/>
                          </a:solidFill>
                          <a:effectLst/>
                          <a:latin typeface="Arial" panose="020B0604020202020204" pitchFamily="34" charset="0"/>
                          <a:cs typeface="Arial" panose="020B0604020202020204" pitchFamily="34" charset="0"/>
                        </a:rPr>
                        <a:t>12.52</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2.07</a:t>
                      </a:r>
                    </a:p>
                  </a:txBody>
                  <a:tcPr marL="12700" marR="12700" marT="12700" marB="0" anchor="ctr"/>
                </a:tc>
                <a:tc>
                  <a:txBody>
                    <a:bodyPr/>
                    <a:lstStyle/>
                    <a:p>
                      <a:pPr algn="ctr" fontAlgn="b"/>
                      <a:r>
                        <a:rPr lang="en-US" sz="1600" b="0" i="0" u="none" strike="noStrike" dirty="0">
                          <a:solidFill>
                            <a:srgbClr val="000000"/>
                          </a:solidFill>
                          <a:effectLst/>
                          <a:latin typeface="Arial" panose="020B0604020202020204" pitchFamily="34" charset="0"/>
                          <a:cs typeface="Arial" panose="020B0604020202020204" pitchFamily="34" charset="0"/>
                        </a:rPr>
                        <a:t>9.39</a:t>
                      </a:r>
                    </a:p>
                  </a:txBody>
                  <a:tcPr marL="12700" marR="12700" marT="12700" marB="0" anchor="ctr"/>
                </a:tc>
                <a:extLst>
                  <a:ext uri="{0D108BD9-81ED-4DB2-BD59-A6C34878D82A}">
                    <a16:rowId xmlns:a16="http://schemas.microsoft.com/office/drawing/2014/main" val="4179982489"/>
                  </a:ext>
                </a:extLst>
              </a:tr>
            </a:tbl>
          </a:graphicData>
        </a:graphic>
      </p:graphicFrame>
      <p:sp>
        <p:nvSpPr>
          <p:cNvPr id="2" name="Rectangle 1">
            <a:extLst>
              <a:ext uri="{FF2B5EF4-FFF2-40B4-BE49-F238E27FC236}">
                <a16:creationId xmlns:a16="http://schemas.microsoft.com/office/drawing/2014/main" id="{760DF54D-1F84-184A-B4DF-9B85F11C6641}"/>
              </a:ext>
            </a:extLst>
          </p:cNvPr>
          <p:cNvSpPr/>
          <p:nvPr/>
        </p:nvSpPr>
        <p:spPr>
          <a:xfrm>
            <a:off x="1219200" y="5739884"/>
            <a:ext cx="9818714" cy="646331"/>
          </a:xfrm>
          <a:prstGeom prst="rect">
            <a:avLst/>
          </a:prstGeom>
        </p:spPr>
        <p:txBody>
          <a:bodyPr wrap="none">
            <a:spAutoFit/>
          </a:bodyPr>
          <a:lstStyle/>
          <a:p>
            <a:r>
              <a:rPr lang="en-US" b="1" dirty="0">
                <a:latin typeface="Gill Sans MT" charset="0"/>
                <a:ea typeface="Gill Sans MT" charset="0"/>
                <a:cs typeface="Gill Sans MT" charset="0"/>
              </a:rPr>
              <a:t>African languages measured Cultural Context Content (CCC) accounted for about a 13%.</a:t>
            </a:r>
          </a:p>
          <a:p>
            <a:r>
              <a:rPr lang="en-GB" b="1" dirty="0">
                <a:latin typeface="Gill Sans MT" charset="0"/>
              </a:rPr>
              <a:t>This is around half the percentage found for the top </a:t>
            </a:r>
            <a:r>
              <a:rPr lang="en-GB" b="1" dirty="0" err="1">
                <a:latin typeface="Gill Sans MT" charset="0"/>
              </a:rPr>
              <a:t>Wikipedias</a:t>
            </a:r>
            <a:r>
              <a:rPr lang="en-GB" b="1" dirty="0">
                <a:latin typeface="Gill Sans MT" charset="0"/>
              </a:rPr>
              <a:t> measured two years ago.</a:t>
            </a:r>
            <a:endParaRPr lang="en-US" b="1" dirty="0">
              <a:latin typeface="Gill Sans MT" charset="0"/>
            </a:endParaRPr>
          </a:p>
        </p:txBody>
      </p:sp>
    </p:spTree>
    <p:extLst>
      <p:ext uri="{BB962C8B-B14F-4D97-AF65-F5344CB8AC3E}">
        <p14:creationId xmlns:p14="http://schemas.microsoft.com/office/powerpoint/2010/main" val="29723667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hape 212" descr="Wikipedia-logo-v2.svg.png">
            <a:extLst>
              <a:ext uri="{FF2B5EF4-FFF2-40B4-BE49-F238E27FC236}">
                <a16:creationId xmlns:a16="http://schemas.microsoft.com/office/drawing/2014/main" id="{9101B896-A8DF-7744-84EB-20DA3D346EC4}"/>
              </a:ext>
            </a:extLst>
          </p:cNvPr>
          <p:cNvPicPr preferRelativeResize="0"/>
          <p:nvPr/>
        </p:nvPicPr>
        <p:blipFill>
          <a:blip r:embed="rId3">
            <a:alphaModFix/>
          </a:blip>
          <a:stretch>
            <a:fillRect/>
          </a:stretch>
        </p:blipFill>
        <p:spPr>
          <a:xfrm>
            <a:off x="6921667" y="916034"/>
            <a:ext cx="4555567" cy="4157665"/>
          </a:xfrm>
          <a:prstGeom prst="rect">
            <a:avLst/>
          </a:prstGeom>
          <a:noFill/>
          <a:ln>
            <a:noFill/>
          </a:ln>
        </p:spPr>
      </p:pic>
      <p:sp>
        <p:nvSpPr>
          <p:cNvPr id="4" name="Shape 213">
            <a:extLst>
              <a:ext uri="{FF2B5EF4-FFF2-40B4-BE49-F238E27FC236}">
                <a16:creationId xmlns:a16="http://schemas.microsoft.com/office/drawing/2014/main" id="{56B91AE3-86A2-4D4C-9EE8-FF2996060F7E}"/>
              </a:ext>
            </a:extLst>
          </p:cNvPr>
          <p:cNvSpPr txBox="1">
            <a:spLocks/>
          </p:cNvSpPr>
          <p:nvPr/>
        </p:nvSpPr>
        <p:spPr>
          <a:xfrm>
            <a:off x="372967" y="916033"/>
            <a:ext cx="5671600"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000" b="1" dirty="0">
                <a:latin typeface="Gill Sans MT" panose="020B0502020104020203" pitchFamily="34" charset="77"/>
              </a:rPr>
              <a:t>This 13% of CCC in African language editions is too little. </a:t>
            </a:r>
          </a:p>
          <a:p>
            <a:endParaRPr lang="en-US" sz="3000" b="1" dirty="0">
              <a:latin typeface="Gill Sans MT" panose="020B0502020104020203" pitchFamily="34" charset="77"/>
            </a:endParaRPr>
          </a:p>
          <a:p>
            <a:endParaRPr lang="en-US" sz="3000" b="1" dirty="0">
              <a:latin typeface="Gill Sans MT" panose="020B0502020104020203" pitchFamily="34" charset="77"/>
            </a:endParaRPr>
          </a:p>
          <a:p>
            <a:r>
              <a:rPr lang="en-US" sz="3000" b="1" dirty="0">
                <a:solidFill>
                  <a:srgbClr val="C00000"/>
                </a:solidFill>
                <a:latin typeface="Gill Sans MT" panose="020B0502020104020203" pitchFamily="34" charset="77"/>
              </a:rPr>
              <a:t>African </a:t>
            </a:r>
            <a:r>
              <a:rPr lang="en-US" sz="3000" b="1" dirty="0" err="1">
                <a:solidFill>
                  <a:srgbClr val="C00000"/>
                </a:solidFill>
                <a:latin typeface="Gill Sans MT" panose="020B0502020104020203" pitchFamily="34" charset="77"/>
              </a:rPr>
              <a:t>Wikipedias</a:t>
            </a:r>
            <a:r>
              <a:rPr lang="en-US" sz="3000" b="1" dirty="0">
                <a:solidFill>
                  <a:srgbClr val="C00000"/>
                </a:solidFill>
                <a:latin typeface="Gill Sans MT" panose="020B0502020104020203" pitchFamily="34" charset="77"/>
              </a:rPr>
              <a:t> are the ones who can explain how Africa is the best way.</a:t>
            </a:r>
          </a:p>
        </p:txBody>
      </p:sp>
      <p:sp>
        <p:nvSpPr>
          <p:cNvPr id="5" name="Shape 214">
            <a:extLst>
              <a:ext uri="{FF2B5EF4-FFF2-40B4-BE49-F238E27FC236}">
                <a16:creationId xmlns:a16="http://schemas.microsoft.com/office/drawing/2014/main" id="{CE16D939-81CC-EC46-AB36-7A4B887A6D95}"/>
              </a:ext>
            </a:extLst>
          </p:cNvPr>
          <p:cNvSpPr txBox="1">
            <a:spLocks noGrp="1"/>
          </p:cNvSpPr>
          <p:nvPr>
            <p:ph type="subTitle" idx="1"/>
          </p:nvPr>
        </p:nvSpPr>
        <p:spPr>
          <a:xfrm>
            <a:off x="798792" y="5073699"/>
            <a:ext cx="9780683" cy="1422400"/>
          </a:xfrm>
          <a:prstGeom prst="rect">
            <a:avLst/>
          </a:prstGeom>
        </p:spPr>
        <p:txBody>
          <a:bodyPr spcFirstLastPara="1" vert="horz" wrap="square" lIns="121900" tIns="121900" rIns="121900" bIns="121900" rtlCol="0" anchor="ctr" anchorCtr="0">
            <a:noAutofit/>
          </a:bodyPr>
          <a:lstStyle/>
          <a:p>
            <a:pPr marL="0" indent="0">
              <a:lnSpc>
                <a:spcPct val="150000"/>
              </a:lnSpc>
            </a:pPr>
            <a:r>
              <a:rPr lang="en" sz="1867" dirty="0"/>
              <a:t>CCC articles tend to be more developed. Editors tend to have more access to the sources of information, know the difference points of view on the same topic, among other reasons.</a:t>
            </a:r>
            <a:endParaRPr sz="1867" dirty="0"/>
          </a:p>
        </p:txBody>
      </p:sp>
      <p:pic>
        <p:nvPicPr>
          <p:cNvPr id="7" name="Shape 257" descr="WP15_marks-01.png">
            <a:extLst>
              <a:ext uri="{FF2B5EF4-FFF2-40B4-BE49-F238E27FC236}">
                <a16:creationId xmlns:a16="http://schemas.microsoft.com/office/drawing/2014/main" id="{DEAB8F6E-508B-A849-BE9B-8D6F158976C3}"/>
              </a:ext>
            </a:extLst>
          </p:cNvPr>
          <p:cNvPicPr preferRelativeResize="0"/>
          <p:nvPr/>
        </p:nvPicPr>
        <p:blipFill>
          <a:blip r:embed="rId4">
            <a:alphaModFix/>
          </a:blip>
          <a:stretch>
            <a:fillRect/>
          </a:stretch>
        </p:blipFill>
        <p:spPr>
          <a:xfrm>
            <a:off x="5689134" y="696957"/>
            <a:ext cx="1085850" cy="1085850"/>
          </a:xfrm>
          <a:prstGeom prst="rect">
            <a:avLst/>
          </a:prstGeom>
          <a:noFill/>
          <a:ln>
            <a:noFill/>
          </a:ln>
        </p:spPr>
      </p:pic>
    </p:spTree>
    <p:extLst>
      <p:ext uri="{BB962C8B-B14F-4D97-AF65-F5344CB8AC3E}">
        <p14:creationId xmlns:p14="http://schemas.microsoft.com/office/powerpoint/2010/main" val="18413546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2053" y="1841546"/>
            <a:ext cx="5394897" cy="3416320"/>
          </a:xfrm>
          <a:prstGeom prst="rect">
            <a:avLst/>
          </a:prstGeom>
        </p:spPr>
        <p:txBody>
          <a:bodyPr wrap="square">
            <a:spAutoFit/>
          </a:bodyPr>
          <a:lstStyle/>
          <a:p>
            <a:pPr algn="just"/>
            <a:r>
              <a:rPr lang="en-US" sz="2400" b="1" dirty="0">
                <a:latin typeface="Gill Sans MT" charset="0"/>
                <a:ea typeface="Gill Sans MT" charset="0"/>
                <a:cs typeface="Gill Sans MT" charset="0"/>
              </a:rPr>
              <a:t>About a 60% of the content language gaps are due to CCC.</a:t>
            </a:r>
          </a:p>
          <a:p>
            <a:pPr algn="just"/>
            <a:endParaRPr lang="en-US" sz="2400" b="1" dirty="0">
              <a:latin typeface="Gill Sans MT" charset="0"/>
            </a:endParaRPr>
          </a:p>
          <a:p>
            <a:pPr algn="just"/>
            <a:r>
              <a:rPr lang="en-US" sz="2400" b="1" dirty="0">
                <a:latin typeface="Gill Sans MT" charset="0"/>
              </a:rPr>
              <a:t>Big languages like English or geographically close languages are the ones covering best the smaller languages.</a:t>
            </a:r>
          </a:p>
          <a:p>
            <a:pPr algn="just"/>
            <a:endParaRPr lang="en-US" sz="2400" b="1" dirty="0">
              <a:latin typeface="Gill Sans MT" charset="0"/>
            </a:endParaRPr>
          </a:p>
          <a:p>
            <a:pPr algn="just"/>
            <a:endParaRPr lang="en-US" sz="2400" b="1" dirty="0">
              <a:latin typeface="Gill Sans MT" charset="0"/>
            </a:endParaRPr>
          </a:p>
        </p:txBody>
      </p:sp>
      <p:sp>
        <p:nvSpPr>
          <p:cNvPr id="6" name="Rectangle 5">
            <a:extLst>
              <a:ext uri="{FF2B5EF4-FFF2-40B4-BE49-F238E27FC236}">
                <a16:creationId xmlns:a16="http://schemas.microsoft.com/office/drawing/2014/main" id="{406CBD37-37AD-CA48-8FC2-FA496304FD15}"/>
              </a:ext>
            </a:extLst>
          </p:cNvPr>
          <p:cNvSpPr/>
          <p:nvPr/>
        </p:nvSpPr>
        <p:spPr>
          <a:xfrm>
            <a:off x="682053" y="569846"/>
            <a:ext cx="10987790" cy="461665"/>
          </a:xfrm>
          <a:prstGeom prst="rect">
            <a:avLst/>
          </a:prstGeom>
        </p:spPr>
        <p:txBody>
          <a:bodyPr wrap="square">
            <a:spAutoFit/>
          </a:bodyPr>
          <a:lstStyle/>
          <a:p>
            <a:r>
              <a:rPr lang="en-US" sz="2400" b="1" dirty="0">
                <a:latin typeface="Gill Sans MT" charset="0"/>
                <a:ea typeface="Gill Sans MT" charset="0"/>
                <a:cs typeface="Gill Sans MT" charset="0"/>
              </a:rPr>
              <a:t>4.2 Culture Gap: the CCC articles not available across languages</a:t>
            </a:r>
          </a:p>
        </p:txBody>
      </p:sp>
      <p:pic>
        <p:nvPicPr>
          <p:cNvPr id="4" name="Picture 3">
            <a:extLst>
              <a:ext uri="{FF2B5EF4-FFF2-40B4-BE49-F238E27FC236}">
                <a16:creationId xmlns:a16="http://schemas.microsoft.com/office/drawing/2014/main" id="{F71499DA-41D5-CE4D-BF38-5B36E4CB1487}"/>
              </a:ext>
            </a:extLst>
          </p:cNvPr>
          <p:cNvPicPr>
            <a:picLocks noChangeAspect="1"/>
          </p:cNvPicPr>
          <p:nvPr/>
        </p:nvPicPr>
        <p:blipFill rotWithShape="1">
          <a:blip r:embed="rId3"/>
          <a:srcRect l="55937" t="5750"/>
          <a:stretch/>
        </p:blipFill>
        <p:spPr>
          <a:xfrm>
            <a:off x="6534150" y="2091505"/>
            <a:ext cx="4381500" cy="3905025"/>
          </a:xfrm>
          <a:prstGeom prst="rect">
            <a:avLst/>
          </a:prstGeom>
        </p:spPr>
      </p:pic>
      <p:sp>
        <p:nvSpPr>
          <p:cNvPr id="7" name="Rectangle 6">
            <a:extLst>
              <a:ext uri="{FF2B5EF4-FFF2-40B4-BE49-F238E27FC236}">
                <a16:creationId xmlns:a16="http://schemas.microsoft.com/office/drawing/2014/main" id="{B6608692-E060-B64F-961F-8A8DA867CABA}"/>
              </a:ext>
            </a:extLst>
          </p:cNvPr>
          <p:cNvSpPr/>
          <p:nvPr/>
        </p:nvSpPr>
        <p:spPr>
          <a:xfrm>
            <a:off x="1066800" y="5257866"/>
            <a:ext cx="6096000" cy="954107"/>
          </a:xfrm>
          <a:prstGeom prst="rect">
            <a:avLst/>
          </a:prstGeom>
        </p:spPr>
        <p:txBody>
          <a:bodyPr>
            <a:spAutoFit/>
          </a:bodyPr>
          <a:lstStyle/>
          <a:p>
            <a:pPr algn="just"/>
            <a:endParaRPr lang="en-US" sz="2800" b="1" dirty="0">
              <a:solidFill>
                <a:schemeClr val="accent5">
                  <a:lumMod val="75000"/>
                </a:schemeClr>
              </a:solidFill>
              <a:latin typeface="Gill Sans MT" charset="0"/>
            </a:endParaRPr>
          </a:p>
          <a:p>
            <a:pPr algn="just"/>
            <a:r>
              <a:rPr lang="en-US" sz="2800" b="1" dirty="0">
                <a:solidFill>
                  <a:schemeClr val="accent5">
                    <a:lumMod val="75000"/>
                  </a:schemeClr>
                </a:solidFill>
                <a:latin typeface="Gill Sans MT" charset="0"/>
              </a:rPr>
              <a:t>How about the African languages?</a:t>
            </a:r>
            <a:endParaRPr lang="en-GB" sz="2800" b="1" dirty="0">
              <a:solidFill>
                <a:schemeClr val="accent5">
                  <a:lumMod val="75000"/>
                </a:schemeClr>
              </a:solidFill>
            </a:endParaRPr>
          </a:p>
        </p:txBody>
      </p:sp>
    </p:spTree>
    <p:extLst>
      <p:ext uri="{BB962C8B-B14F-4D97-AF65-F5344CB8AC3E}">
        <p14:creationId xmlns:p14="http://schemas.microsoft.com/office/powerpoint/2010/main" val="60052801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05677" y="537392"/>
            <a:ext cx="10987790" cy="769441"/>
          </a:xfrm>
          <a:prstGeom prst="rect">
            <a:avLst/>
          </a:prstGeom>
        </p:spPr>
        <p:txBody>
          <a:bodyPr wrap="square">
            <a:spAutoFit/>
          </a:bodyPr>
          <a:lstStyle/>
          <a:p>
            <a:r>
              <a:rPr lang="en-US" sz="2400" b="1" dirty="0">
                <a:latin typeface="Gill Sans MT" charset="0"/>
                <a:ea typeface="Gill Sans MT" charset="0"/>
                <a:cs typeface="Gill Sans MT" charset="0"/>
              </a:rPr>
              <a:t>How well are African CCC articles covered?</a:t>
            </a:r>
          </a:p>
          <a:p>
            <a:pPr algn="just"/>
            <a:endParaRPr lang="en-US" sz="2000" b="1" dirty="0">
              <a:latin typeface="Gill Sans MT" charset="0"/>
              <a:ea typeface="Gill Sans MT" charset="0"/>
              <a:cs typeface="Gill Sans MT" charset="0"/>
            </a:endParaRPr>
          </a:p>
        </p:txBody>
      </p:sp>
      <p:pic>
        <p:nvPicPr>
          <p:cNvPr id="3" name="Picture 2">
            <a:extLst>
              <a:ext uri="{FF2B5EF4-FFF2-40B4-BE49-F238E27FC236}">
                <a16:creationId xmlns:a16="http://schemas.microsoft.com/office/drawing/2014/main" id="{E1AE5789-AFF2-7547-8F17-24C727E414B9}"/>
              </a:ext>
            </a:extLst>
          </p:cNvPr>
          <p:cNvPicPr>
            <a:picLocks noChangeAspect="1"/>
          </p:cNvPicPr>
          <p:nvPr/>
        </p:nvPicPr>
        <p:blipFill rotWithShape="1">
          <a:blip r:embed="rId3"/>
          <a:srcRect b="37000"/>
          <a:stretch/>
        </p:blipFill>
        <p:spPr>
          <a:xfrm>
            <a:off x="1102494" y="922112"/>
            <a:ext cx="10590973" cy="5337851"/>
          </a:xfrm>
          <a:prstGeom prst="rect">
            <a:avLst/>
          </a:prstGeom>
        </p:spPr>
      </p:pic>
      <p:sp>
        <p:nvSpPr>
          <p:cNvPr id="9" name="Rectangle 8">
            <a:extLst>
              <a:ext uri="{FF2B5EF4-FFF2-40B4-BE49-F238E27FC236}">
                <a16:creationId xmlns:a16="http://schemas.microsoft.com/office/drawing/2014/main" id="{2E8F76A0-19C4-A947-8C52-601E4BD33BD9}"/>
              </a:ext>
            </a:extLst>
          </p:cNvPr>
          <p:cNvSpPr/>
          <p:nvPr/>
        </p:nvSpPr>
        <p:spPr>
          <a:xfrm>
            <a:off x="1102494" y="6259963"/>
            <a:ext cx="10154383" cy="400110"/>
          </a:xfrm>
          <a:prstGeom prst="rect">
            <a:avLst/>
          </a:prstGeom>
        </p:spPr>
        <p:txBody>
          <a:bodyPr wrap="none">
            <a:spAutoFit/>
          </a:bodyPr>
          <a:lstStyle/>
          <a:p>
            <a:r>
              <a:rPr lang="en-US" sz="2000" b="1" dirty="0">
                <a:latin typeface="Gill Sans MT" charset="0"/>
                <a:ea typeface="Gill Sans MT" charset="0"/>
                <a:cs typeface="Gill Sans MT" charset="0"/>
              </a:rPr>
              <a:t>African languages CCC articles are not extensively covered even they are not many.</a:t>
            </a:r>
            <a:endParaRPr lang="en-GB" sz="2000" dirty="0"/>
          </a:p>
        </p:txBody>
      </p:sp>
    </p:spTree>
    <p:extLst>
      <p:ext uri="{BB962C8B-B14F-4D97-AF65-F5344CB8AC3E}">
        <p14:creationId xmlns:p14="http://schemas.microsoft.com/office/powerpoint/2010/main" val="30937843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682053" y="1279676"/>
            <a:ext cx="10677837" cy="1200329"/>
          </a:xfrm>
          <a:prstGeom prst="rect">
            <a:avLst/>
          </a:prstGeom>
        </p:spPr>
        <p:txBody>
          <a:bodyPr wrap="square">
            <a:spAutoFit/>
          </a:bodyPr>
          <a:lstStyle/>
          <a:p>
            <a:pPr algn="just"/>
            <a:r>
              <a:rPr lang="en-US" sz="2400" b="1" dirty="0">
                <a:latin typeface="Gill Sans MT" charset="0"/>
                <a:ea typeface="Gill Sans MT" charset="0"/>
                <a:cs typeface="Gill Sans MT" charset="0"/>
              </a:rPr>
              <a:t>Wikipedia Cultural Diversity Observatory (WCDO). </a:t>
            </a:r>
          </a:p>
          <a:p>
            <a:pPr algn="just"/>
            <a:r>
              <a:rPr lang="en-US" sz="2400" u="sng" dirty="0">
                <a:latin typeface="Gill Sans MT" charset="0"/>
                <a:ea typeface="Gill Sans MT" charset="0"/>
                <a:cs typeface="Gill Sans MT" charset="0"/>
              </a:rPr>
              <a:t>Prioritized translations</a:t>
            </a:r>
            <a:r>
              <a:rPr lang="en-US" sz="2400" dirty="0">
                <a:latin typeface="Gill Sans MT" charset="0"/>
                <a:ea typeface="Gill Sans MT" charset="0"/>
                <a:cs typeface="Gill Sans MT" charset="0"/>
              </a:rPr>
              <a:t>. Automatically generate lists of 100 </a:t>
            </a:r>
            <a:r>
              <a:rPr lang="en-US" sz="2400" b="1" dirty="0">
                <a:latin typeface="Gill Sans MT" charset="0"/>
                <a:ea typeface="Gill Sans MT" charset="0"/>
                <a:cs typeface="Gill Sans MT" charset="0"/>
              </a:rPr>
              <a:t>Vital articles for every language</a:t>
            </a:r>
            <a:r>
              <a:rPr lang="en-US" sz="2400" dirty="0">
                <a:latin typeface="Gill Sans MT" charset="0"/>
                <a:ea typeface="Gill Sans MT" charset="0"/>
                <a:cs typeface="Gill Sans MT" charset="0"/>
              </a:rPr>
              <a:t> so they are the first that every other language should have.</a:t>
            </a: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03"/>
          <a:stretch/>
        </p:blipFill>
        <p:spPr>
          <a:xfrm>
            <a:off x="706700" y="2822970"/>
            <a:ext cx="3883962" cy="2996768"/>
          </a:xfrm>
          <a:prstGeom prst="rect">
            <a:avLst/>
          </a:prstGeom>
        </p:spPr>
      </p:pic>
      <p:sp>
        <p:nvSpPr>
          <p:cNvPr id="3" name="Rectangle 2"/>
          <p:cNvSpPr/>
          <p:nvPr/>
        </p:nvSpPr>
        <p:spPr>
          <a:xfrm>
            <a:off x="999813" y="6067405"/>
            <a:ext cx="10202679" cy="369332"/>
          </a:xfrm>
          <a:prstGeom prst="rect">
            <a:avLst/>
          </a:prstGeom>
        </p:spPr>
        <p:txBody>
          <a:bodyPr wrap="square">
            <a:spAutoFit/>
          </a:bodyPr>
          <a:lstStyle/>
          <a:p>
            <a:r>
              <a:rPr lang="en-GB" b="1" dirty="0">
                <a:solidFill>
                  <a:schemeClr val="accent1">
                    <a:lumMod val="50000"/>
                  </a:schemeClr>
                </a:solidFill>
              </a:rPr>
              <a:t>https://</a:t>
            </a:r>
            <a:r>
              <a:rPr lang="en-GB" b="1" dirty="0" err="1">
                <a:solidFill>
                  <a:schemeClr val="accent1">
                    <a:lumMod val="50000"/>
                  </a:schemeClr>
                </a:solidFill>
              </a:rPr>
              <a:t>meta.wikimedia.org</a:t>
            </a:r>
            <a:r>
              <a:rPr lang="en-GB" b="1" dirty="0">
                <a:solidFill>
                  <a:schemeClr val="accent1">
                    <a:lumMod val="50000"/>
                  </a:schemeClr>
                </a:solidFill>
              </a:rPr>
              <a:t>/wiki/</a:t>
            </a:r>
            <a:r>
              <a:rPr lang="en-GB" b="1" dirty="0" err="1">
                <a:solidFill>
                  <a:schemeClr val="accent1">
                    <a:lumMod val="50000"/>
                  </a:schemeClr>
                </a:solidFill>
              </a:rPr>
              <a:t>Grants:Project</a:t>
            </a:r>
            <a:r>
              <a:rPr lang="en-GB" b="1" dirty="0">
                <a:solidFill>
                  <a:schemeClr val="accent1">
                    <a:lumMod val="50000"/>
                  </a:schemeClr>
                </a:solidFill>
              </a:rPr>
              <a:t>/</a:t>
            </a:r>
            <a:r>
              <a:rPr lang="en-GB" b="1" dirty="0" err="1">
                <a:solidFill>
                  <a:schemeClr val="accent1">
                    <a:lumMod val="50000"/>
                  </a:schemeClr>
                </a:solidFill>
              </a:rPr>
              <a:t>Wikipedia_Cultural_Diversity_Observatory</a:t>
            </a:r>
            <a:r>
              <a:rPr lang="en-GB" b="1" dirty="0">
                <a:solidFill>
                  <a:schemeClr val="accent1">
                    <a:lumMod val="50000"/>
                  </a:schemeClr>
                </a:solidFill>
              </a:rPr>
              <a:t>_(WCDO)</a:t>
            </a:r>
          </a:p>
        </p:txBody>
      </p:sp>
      <p:sp>
        <p:nvSpPr>
          <p:cNvPr id="4" name="Rectangle 3">
            <a:extLst>
              <a:ext uri="{FF2B5EF4-FFF2-40B4-BE49-F238E27FC236}">
                <a16:creationId xmlns:a16="http://schemas.microsoft.com/office/drawing/2014/main" id="{2C268AEA-D8D7-5643-A062-D89F921C9D37}"/>
              </a:ext>
            </a:extLst>
          </p:cNvPr>
          <p:cNvSpPr/>
          <p:nvPr/>
        </p:nvSpPr>
        <p:spPr>
          <a:xfrm>
            <a:off x="5789150" y="2797860"/>
            <a:ext cx="5576497" cy="3046988"/>
          </a:xfrm>
          <a:prstGeom prst="rect">
            <a:avLst/>
          </a:prstGeom>
        </p:spPr>
        <p:txBody>
          <a:bodyPr wrap="square">
            <a:spAutoFit/>
          </a:bodyPr>
          <a:lstStyle/>
          <a:p>
            <a:pPr algn="just">
              <a:defRPr/>
            </a:pPr>
            <a:r>
              <a:rPr lang="en-GB" sz="2400" dirty="0"/>
              <a:t>These lists of Top 100 articles would ensure that each Wikipedia language edition has a minimal and strategical coverage of the whole available Wikipedia project cultural diversity.</a:t>
            </a:r>
          </a:p>
          <a:p>
            <a:pPr algn="just">
              <a:defRPr/>
            </a:pPr>
            <a:endParaRPr lang="en-GB" sz="2400" dirty="0"/>
          </a:p>
          <a:p>
            <a:pPr algn="just">
              <a:defRPr/>
            </a:pPr>
            <a:r>
              <a:rPr lang="en-GB" sz="2400" dirty="0"/>
              <a:t>I will ask the communities to generate a </a:t>
            </a:r>
            <a:r>
              <a:rPr lang="en-GB" sz="2400" b="1" dirty="0"/>
              <a:t>Top 100 Vital Articles lists from CCC.</a:t>
            </a:r>
            <a:endParaRPr lang="en-GB" sz="2400" dirty="0"/>
          </a:p>
        </p:txBody>
      </p:sp>
      <p:sp>
        <p:nvSpPr>
          <p:cNvPr id="7" name="Rectangle 6">
            <a:extLst>
              <a:ext uri="{FF2B5EF4-FFF2-40B4-BE49-F238E27FC236}">
                <a16:creationId xmlns:a16="http://schemas.microsoft.com/office/drawing/2014/main" id="{16E4268A-3F92-964C-A47D-54164FE79136}"/>
              </a:ext>
            </a:extLst>
          </p:cNvPr>
          <p:cNvSpPr/>
          <p:nvPr/>
        </p:nvSpPr>
        <p:spPr>
          <a:xfrm>
            <a:off x="682053" y="625829"/>
            <a:ext cx="10987790" cy="523220"/>
          </a:xfrm>
          <a:prstGeom prst="rect">
            <a:avLst/>
          </a:prstGeom>
        </p:spPr>
        <p:txBody>
          <a:bodyPr wrap="square">
            <a:spAutoFit/>
          </a:bodyPr>
          <a:lstStyle/>
          <a:p>
            <a:r>
              <a:rPr lang="en-US" sz="2800" b="1" dirty="0">
                <a:latin typeface="Gill Sans MT" charset="0"/>
                <a:ea typeface="Gill Sans MT" charset="0"/>
                <a:cs typeface="Gill Sans MT" charset="0"/>
              </a:rPr>
              <a:t>5. Activism </a:t>
            </a:r>
            <a:r>
              <a:rPr lang="en-US" sz="2400" b="1" dirty="0">
                <a:latin typeface="Gill Sans MT" charset="0"/>
                <a:ea typeface="Gill Sans MT" charset="0"/>
                <a:cs typeface="Gill Sans MT" charset="0"/>
              </a:rPr>
              <a:t>(Creating lists of top priority articles)</a:t>
            </a:r>
          </a:p>
        </p:txBody>
      </p:sp>
    </p:spTree>
    <p:extLst>
      <p:ext uri="{BB962C8B-B14F-4D97-AF65-F5344CB8AC3E}">
        <p14:creationId xmlns:p14="http://schemas.microsoft.com/office/powerpoint/2010/main" val="36434283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19000"/>
            <a:lum/>
          </a:blip>
          <a:srcRect/>
          <a:stretch>
            <a:fillRect t="-9000" b="-9000"/>
          </a:stretch>
        </a:blipFill>
        <a:effectLst/>
      </p:bgPr>
    </p:bg>
    <p:spTree>
      <p:nvGrpSpPr>
        <p:cNvPr id="1" name=""/>
        <p:cNvGrpSpPr/>
        <p:nvPr/>
      </p:nvGrpSpPr>
      <p:grpSpPr>
        <a:xfrm>
          <a:off x="0" y="0"/>
          <a:ext cx="0" cy="0"/>
          <a:chOff x="0" y="0"/>
          <a:chExt cx="0" cy="0"/>
        </a:xfrm>
      </p:grpSpPr>
      <p:sp>
        <p:nvSpPr>
          <p:cNvPr id="8" name="Shape 213">
            <a:extLst>
              <a:ext uri="{FF2B5EF4-FFF2-40B4-BE49-F238E27FC236}">
                <a16:creationId xmlns:a16="http://schemas.microsoft.com/office/drawing/2014/main" id="{89C7E780-470B-7843-B750-C02D1A9EB037}"/>
              </a:ext>
            </a:extLst>
          </p:cNvPr>
          <p:cNvSpPr txBox="1">
            <a:spLocks/>
          </p:cNvSpPr>
          <p:nvPr/>
        </p:nvSpPr>
        <p:spPr>
          <a:xfrm>
            <a:off x="1025321" y="3006092"/>
            <a:ext cx="10581962"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b="1" dirty="0">
                <a:solidFill>
                  <a:srgbClr val="0033C0"/>
                </a:solidFill>
                <a:latin typeface="Gill Sans MT" panose="020B0502020104020203" pitchFamily="34" charset="77"/>
              </a:rPr>
              <a:t>There is nothing more </a:t>
            </a:r>
            <a:r>
              <a:rPr lang="en-US" sz="3000" b="1" dirty="0" err="1">
                <a:solidFill>
                  <a:srgbClr val="0033C0"/>
                </a:solidFill>
                <a:latin typeface="Gill Sans MT" panose="020B0502020104020203" pitchFamily="34" charset="77"/>
              </a:rPr>
              <a:t>Wikimedian</a:t>
            </a:r>
            <a:r>
              <a:rPr lang="en-US" sz="3000" b="1" dirty="0">
                <a:solidFill>
                  <a:srgbClr val="0033C0"/>
                </a:solidFill>
                <a:latin typeface="Gill Sans MT" panose="020B0502020104020203" pitchFamily="34" charset="77"/>
              </a:rPr>
              <a:t> than </a:t>
            </a:r>
            <a:r>
              <a:rPr lang="en-US" sz="3000" b="1" dirty="0" err="1">
                <a:solidFill>
                  <a:srgbClr val="0033C0"/>
                </a:solidFill>
                <a:latin typeface="Gill Sans MT" panose="020B0502020104020203" pitchFamily="34" charset="77"/>
              </a:rPr>
              <a:t>multiculturality</a:t>
            </a:r>
            <a:r>
              <a:rPr lang="en-US" sz="3000" b="1" dirty="0">
                <a:solidFill>
                  <a:srgbClr val="0033C0"/>
                </a:solidFill>
                <a:latin typeface="Gill Sans MT" panose="020B0502020104020203" pitchFamily="34" charset="77"/>
              </a:rPr>
              <a:t>, embrace it and collaborate across languages.</a:t>
            </a:r>
          </a:p>
          <a:p>
            <a:pPr algn="just"/>
            <a:endParaRPr lang="en-US" sz="3000" b="1" dirty="0">
              <a:solidFill>
                <a:srgbClr val="0033C0"/>
              </a:solidFill>
              <a:latin typeface="Gill Sans MT" panose="020B0502020104020203" pitchFamily="34" charset="77"/>
            </a:endParaRPr>
          </a:p>
        </p:txBody>
      </p:sp>
    </p:spTree>
    <p:extLst>
      <p:ext uri="{BB962C8B-B14F-4D97-AF65-F5344CB8AC3E}">
        <p14:creationId xmlns:p14="http://schemas.microsoft.com/office/powerpoint/2010/main" val="4415669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224813"/>
            <a:ext cx="4896544" cy="3168352"/>
          </a:xfrm>
        </p:spPr>
        <p:txBody>
          <a:bodyPr>
            <a:normAutofit/>
          </a:bodyPr>
          <a:lstStyle/>
          <a:p>
            <a:r>
              <a:rPr lang="es-ES" b="1" dirty="0">
                <a:solidFill>
                  <a:schemeClr val="tx1">
                    <a:lumMod val="75000"/>
                    <a:lumOff val="25000"/>
                  </a:schemeClr>
                </a:solidFill>
              </a:rPr>
              <a:t>Dr. Marc Miquel</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endParaRPr lang="es-ES" sz="1800" dirty="0"/>
          </a:p>
          <a:p>
            <a:r>
              <a:rPr lang="es-ES" sz="1800" dirty="0" err="1"/>
              <a:t>March</a:t>
            </a:r>
            <a:r>
              <a:rPr lang="es-ES" sz="1800" dirty="0"/>
              <a:t> 18th 2018 </a:t>
            </a:r>
            <a:r>
              <a:rPr lang="es-ES" sz="1800" dirty="0" err="1"/>
              <a:t>Tunis</a:t>
            </a:r>
            <a:endParaRPr lang="ca-ES" sz="1800" dirty="0"/>
          </a:p>
          <a:p>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latin typeface="Gill Sans MT" charset="0"/>
                <a:ea typeface="Gill Sans MT" charset="0"/>
                <a:cs typeface="Gill Sans MT" charset="0"/>
              </a:rPr>
              <a:t>Thank you very much!</a:t>
            </a:r>
            <a:endParaRPr lang="es-ES" sz="6600" dirty="0">
              <a:latin typeface="Gill Sans MT" charset="0"/>
              <a:ea typeface="Gill Sans MT" charset="0"/>
              <a:cs typeface="Gill Sans MT"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3203" y="5192344"/>
            <a:ext cx="1272898" cy="1310024"/>
          </a:xfrm>
          <a:prstGeom prst="rect">
            <a:avLst/>
          </a:prstGeom>
        </p:spPr>
      </p:pic>
      <p:pic>
        <p:nvPicPr>
          <p:cNvPr id="5" name="Picture 4">
            <a:extLst>
              <a:ext uri="{FF2B5EF4-FFF2-40B4-BE49-F238E27FC236}">
                <a16:creationId xmlns:a16="http://schemas.microsoft.com/office/drawing/2014/main" id="{B7BF7146-49AB-6F4F-883B-8BB9B831BF77}"/>
              </a:ext>
            </a:extLst>
          </p:cNvPr>
          <p:cNvPicPr>
            <a:picLocks noChangeAspect="1"/>
          </p:cNvPicPr>
          <p:nvPr/>
        </p:nvPicPr>
        <p:blipFill>
          <a:blip r:embed="rId5"/>
          <a:stretch>
            <a:fillRect/>
          </a:stretch>
        </p:blipFill>
        <p:spPr>
          <a:xfrm>
            <a:off x="5070819" y="4780500"/>
            <a:ext cx="1721868" cy="1721868"/>
          </a:xfrm>
          <a:prstGeom prst="rect">
            <a:avLst/>
          </a:prstGeom>
        </p:spPr>
      </p:pic>
    </p:spTree>
    <p:extLst>
      <p:ext uri="{BB962C8B-B14F-4D97-AF65-F5344CB8AC3E}">
        <p14:creationId xmlns:p14="http://schemas.microsoft.com/office/powerpoint/2010/main" val="1274780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224813"/>
            <a:ext cx="4896544" cy="3168352"/>
          </a:xfrm>
        </p:spPr>
        <p:txBody>
          <a:bodyPr>
            <a:normAutofit/>
          </a:bodyPr>
          <a:lstStyle/>
          <a:p>
            <a:r>
              <a:rPr lang="es-ES" b="1" dirty="0">
                <a:solidFill>
                  <a:schemeClr val="tx1">
                    <a:lumMod val="75000"/>
                    <a:lumOff val="25000"/>
                  </a:schemeClr>
                </a:solidFill>
              </a:rPr>
              <a:t>Dr. Marc Miquel</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a:t>
            </a:r>
            <a:r>
              <a:rPr lang="ca-ES" sz="1800">
                <a:solidFill>
                  <a:schemeClr val="tx1">
                    <a:lumMod val="85000"/>
                    <a:lumOff val="15000"/>
                  </a:schemeClr>
                </a:solidFill>
              </a:rPr>
              <a:t>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endParaRPr lang="es-ES" sz="1800" dirty="0"/>
          </a:p>
          <a:p>
            <a:r>
              <a:rPr lang="es-ES" sz="1800" dirty="0" err="1"/>
              <a:t>March</a:t>
            </a:r>
            <a:r>
              <a:rPr lang="es-ES" sz="1800" dirty="0"/>
              <a:t> 18th 2018 </a:t>
            </a:r>
            <a:r>
              <a:rPr lang="es-ES" sz="1800" dirty="0" err="1"/>
              <a:t>Tunis</a:t>
            </a:r>
            <a:endParaRPr lang="ca-ES" sz="1800" dirty="0"/>
          </a:p>
          <a:p>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Gill Sans MT" charset="0"/>
                <a:ea typeface="Gill Sans MT" charset="0"/>
                <a:cs typeface="Gill Sans MT" charset="0"/>
              </a:rPr>
              <a:t>…with Wikipedia Cultural Diversity Observatory (WCDO)</a:t>
            </a:r>
            <a:endParaRPr lang="es-ES" sz="3200" dirty="0">
              <a:latin typeface="Gill Sans MT" charset="0"/>
              <a:ea typeface="Gill Sans MT" charset="0"/>
              <a:cs typeface="Gill Sans MT" charset="0"/>
            </a:endParaRPr>
          </a:p>
        </p:txBody>
      </p:sp>
      <p:pic>
        <p:nvPicPr>
          <p:cNvPr id="6" name="Picture 5">
            <a:extLst>
              <a:ext uri="{FF2B5EF4-FFF2-40B4-BE49-F238E27FC236}">
                <a16:creationId xmlns:a16="http://schemas.microsoft.com/office/drawing/2014/main" id="{116F5E9F-D95C-6740-9335-8E085407046A}"/>
              </a:ext>
            </a:extLst>
          </p:cNvPr>
          <p:cNvPicPr>
            <a:picLocks noChangeAspect="1"/>
          </p:cNvPicPr>
          <p:nvPr/>
        </p:nvPicPr>
        <p:blipFill>
          <a:blip r:embed="rId4"/>
          <a:stretch>
            <a:fillRect/>
          </a:stretch>
        </p:blipFill>
        <p:spPr>
          <a:xfrm>
            <a:off x="5070819" y="4780500"/>
            <a:ext cx="1721868" cy="1721868"/>
          </a:xfrm>
          <a:prstGeom prst="rect">
            <a:avLst/>
          </a:prstGeom>
        </p:spPr>
      </p:pic>
      <p:pic>
        <p:nvPicPr>
          <p:cNvPr id="7" name="Picture 6">
            <a:extLst>
              <a:ext uri="{FF2B5EF4-FFF2-40B4-BE49-F238E27FC236}">
                <a16:creationId xmlns:a16="http://schemas.microsoft.com/office/drawing/2014/main" id="{DC0B08FE-D174-9C44-A8F4-E43ABA28DA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3203" y="5192344"/>
            <a:ext cx="1272898" cy="1310024"/>
          </a:xfrm>
          <a:prstGeom prst="rect">
            <a:avLst/>
          </a:prstGeom>
        </p:spPr>
      </p:pic>
    </p:spTree>
    <p:extLst>
      <p:ext uri="{BB962C8B-B14F-4D97-AF65-F5344CB8AC3E}">
        <p14:creationId xmlns:p14="http://schemas.microsoft.com/office/powerpoint/2010/main" val="384646267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hape 173">
            <a:extLst>
              <a:ext uri="{FF2B5EF4-FFF2-40B4-BE49-F238E27FC236}">
                <a16:creationId xmlns:a16="http://schemas.microsoft.com/office/drawing/2014/main" id="{BD1035C5-4743-444C-895A-5CBEA08E5642}"/>
              </a:ext>
            </a:extLst>
          </p:cNvPr>
          <p:cNvSpPr txBox="1">
            <a:spLocks/>
          </p:cNvSpPr>
          <p:nvPr/>
        </p:nvSpPr>
        <p:spPr>
          <a:xfrm>
            <a:off x="945200" y="1915096"/>
            <a:ext cx="10301600" cy="13120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GB" sz="4000" b="1" dirty="0">
                <a:solidFill>
                  <a:schemeClr val="bg1"/>
                </a:solidFill>
                <a:latin typeface="Gill Sans MT" panose="020B0502020104020203" pitchFamily="34" charset="77"/>
              </a:rPr>
              <a:t>There are only 25 Wikipedia language editions </a:t>
            </a:r>
            <a:r>
              <a:rPr lang="en-GB" sz="4000" b="1" dirty="0" err="1">
                <a:solidFill>
                  <a:schemeClr val="bg1"/>
                </a:solidFill>
                <a:latin typeface="Gill Sans MT" panose="020B0502020104020203" pitchFamily="34" charset="77"/>
              </a:rPr>
              <a:t>originary</a:t>
            </a:r>
            <a:r>
              <a:rPr lang="en-GB" sz="4000" b="1" dirty="0">
                <a:solidFill>
                  <a:schemeClr val="bg1"/>
                </a:solidFill>
                <a:latin typeface="Gill Sans MT" panose="020B0502020104020203" pitchFamily="34" charset="77"/>
              </a:rPr>
              <a:t> from Africa. </a:t>
            </a:r>
          </a:p>
        </p:txBody>
      </p:sp>
      <p:sp>
        <p:nvSpPr>
          <p:cNvPr id="5" name="Shape 185">
            <a:extLst>
              <a:ext uri="{FF2B5EF4-FFF2-40B4-BE49-F238E27FC236}">
                <a16:creationId xmlns:a16="http://schemas.microsoft.com/office/drawing/2014/main" id="{C08F89BD-0BE0-7442-9F90-D8F9069F189A}"/>
              </a:ext>
            </a:extLst>
          </p:cNvPr>
          <p:cNvSpPr txBox="1">
            <a:spLocks/>
          </p:cNvSpPr>
          <p:nvPr/>
        </p:nvSpPr>
        <p:spPr>
          <a:xfrm>
            <a:off x="945200" y="4873702"/>
            <a:ext cx="10568776" cy="2292208"/>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3000" dirty="0">
                <a:solidFill>
                  <a:schemeClr val="bg1"/>
                </a:solidFill>
              </a:rPr>
              <a:t>They account for the 0.35% of all the Wikipedia articles, or 1.5% if we include Arabic in the list. Many more if we include French...</a:t>
            </a:r>
          </a:p>
        </p:txBody>
      </p:sp>
      <p:pic>
        <p:nvPicPr>
          <p:cNvPr id="6" name="Shape 257" descr="WP15_marks-01.png">
            <a:extLst>
              <a:ext uri="{FF2B5EF4-FFF2-40B4-BE49-F238E27FC236}">
                <a16:creationId xmlns:a16="http://schemas.microsoft.com/office/drawing/2014/main" id="{F8D5BD6C-CDD2-F84C-905F-54F2E445D2C2}"/>
              </a:ext>
            </a:extLst>
          </p:cNvPr>
          <p:cNvPicPr preferRelativeResize="0"/>
          <p:nvPr/>
        </p:nvPicPr>
        <p:blipFill>
          <a:blip r:embed="rId3">
            <a:alphaModFix/>
          </a:blip>
          <a:stretch>
            <a:fillRect/>
          </a:stretch>
        </p:blipFill>
        <p:spPr>
          <a:xfrm>
            <a:off x="8509324" y="2796592"/>
            <a:ext cx="1530415" cy="1626118"/>
          </a:xfrm>
          <a:prstGeom prst="rect">
            <a:avLst/>
          </a:prstGeom>
          <a:noFill/>
          <a:ln>
            <a:noFill/>
          </a:ln>
        </p:spPr>
      </p:pic>
      <p:sp>
        <p:nvSpPr>
          <p:cNvPr id="7" name="Rectangle 6">
            <a:extLst>
              <a:ext uri="{FF2B5EF4-FFF2-40B4-BE49-F238E27FC236}">
                <a16:creationId xmlns:a16="http://schemas.microsoft.com/office/drawing/2014/main" id="{477C7E71-D1B2-5A47-8F75-B956C5E206FD}"/>
              </a:ext>
            </a:extLst>
          </p:cNvPr>
          <p:cNvSpPr/>
          <p:nvPr/>
        </p:nvSpPr>
        <p:spPr>
          <a:xfrm>
            <a:off x="524656" y="480242"/>
            <a:ext cx="11152994" cy="523220"/>
          </a:xfrm>
          <a:prstGeom prst="rect">
            <a:avLst/>
          </a:prstGeom>
        </p:spPr>
        <p:txBody>
          <a:bodyPr wrap="square">
            <a:spAutoFit/>
          </a:bodyPr>
          <a:lstStyle/>
          <a:p>
            <a:r>
              <a:rPr lang="en-US" sz="2800" b="1" dirty="0">
                <a:solidFill>
                  <a:schemeClr val="bg1"/>
                </a:solidFill>
                <a:latin typeface="Gill Sans MT" charset="0"/>
                <a:ea typeface="Gill Sans MT" charset="0"/>
                <a:cs typeface="Gill Sans MT" charset="0"/>
              </a:rPr>
              <a:t>1. The Problem</a:t>
            </a:r>
            <a:endParaRPr lang="en-US" sz="2400" dirty="0">
              <a:solidFill>
                <a:schemeClr val="bg1"/>
              </a:solidFill>
              <a:latin typeface="Gill Sans MT" charset="0"/>
              <a:ea typeface="Gill Sans MT" charset="0"/>
              <a:cs typeface="Gill Sans MT" charset="0"/>
            </a:endParaRPr>
          </a:p>
        </p:txBody>
      </p:sp>
    </p:spTree>
    <p:extLst>
      <p:ext uri="{BB962C8B-B14F-4D97-AF65-F5344CB8AC3E}">
        <p14:creationId xmlns:p14="http://schemas.microsoft.com/office/powerpoint/2010/main" val="3745705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7C67A-75DE-AD4C-B57E-34022BC6B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237" y="1992085"/>
            <a:ext cx="7574828" cy="4562669"/>
          </a:xfrm>
          <a:prstGeom prst="rect">
            <a:avLst/>
          </a:prstGeom>
        </p:spPr>
      </p:pic>
      <p:sp>
        <p:nvSpPr>
          <p:cNvPr id="7" name="Shape 185">
            <a:extLst>
              <a:ext uri="{FF2B5EF4-FFF2-40B4-BE49-F238E27FC236}">
                <a16:creationId xmlns:a16="http://schemas.microsoft.com/office/drawing/2014/main" id="{E48DBF23-3AA1-8648-AC0F-739DD6C0FEAA}"/>
              </a:ext>
            </a:extLst>
          </p:cNvPr>
          <p:cNvSpPr txBox="1">
            <a:spLocks/>
          </p:cNvSpPr>
          <p:nvPr/>
        </p:nvSpPr>
        <p:spPr>
          <a:xfrm>
            <a:off x="562643" y="261522"/>
            <a:ext cx="4391911" cy="4011898"/>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dirty="0">
                <a:latin typeface="Gill Sans MT" panose="020B0502020104020203" pitchFamily="34" charset="77"/>
              </a:rPr>
              <a:t>We know that this is due to many factors such as the </a:t>
            </a:r>
            <a:r>
              <a:rPr lang="en-US">
                <a:latin typeface="Gill Sans MT" panose="020B0502020104020203" pitchFamily="34" charset="77"/>
              </a:rPr>
              <a:t>digital divide, language reputation, </a:t>
            </a:r>
            <a:r>
              <a:rPr lang="en-US" dirty="0">
                <a:latin typeface="Gill Sans MT" panose="020B0502020104020203" pitchFamily="34" charset="77"/>
              </a:rPr>
              <a:t>among others.</a:t>
            </a:r>
          </a:p>
          <a:p>
            <a:pPr marL="0" indent="0" algn="just">
              <a:buNone/>
            </a:pPr>
            <a:endParaRPr lang="en-US" sz="3000" dirty="0">
              <a:latin typeface="Gill Sans MT" panose="020B0502020104020203" pitchFamily="34" charset="77"/>
            </a:endParaRPr>
          </a:p>
          <a:p>
            <a:pPr marL="0" indent="0" algn="just">
              <a:buNone/>
            </a:pPr>
            <a:endParaRPr lang="en-US" sz="3000" dirty="0">
              <a:latin typeface="Gill Sans MT" panose="020B0502020104020203" pitchFamily="34" charset="77"/>
            </a:endParaRPr>
          </a:p>
        </p:txBody>
      </p:sp>
      <p:sp>
        <p:nvSpPr>
          <p:cNvPr id="3" name="Rectangle 2">
            <a:extLst>
              <a:ext uri="{FF2B5EF4-FFF2-40B4-BE49-F238E27FC236}">
                <a16:creationId xmlns:a16="http://schemas.microsoft.com/office/drawing/2014/main" id="{E5AC06B8-B04A-5648-974E-671B13122ACD}"/>
              </a:ext>
            </a:extLst>
          </p:cNvPr>
          <p:cNvSpPr/>
          <p:nvPr/>
        </p:nvSpPr>
        <p:spPr>
          <a:xfrm>
            <a:off x="562643" y="2953120"/>
            <a:ext cx="4111993" cy="923330"/>
          </a:xfrm>
          <a:prstGeom prst="rect">
            <a:avLst/>
          </a:prstGeom>
        </p:spPr>
        <p:txBody>
          <a:bodyPr wrap="square">
            <a:spAutoFit/>
          </a:bodyPr>
          <a:lstStyle/>
          <a:p>
            <a:r>
              <a:rPr lang="en-US">
                <a:solidFill>
                  <a:srgbClr val="222222"/>
                </a:solidFill>
                <a:latin typeface="Calibri" panose="020F0502020204030204" pitchFamily="34" charset="0"/>
                <a:cs typeface="Calibri" panose="020F0502020204030204" pitchFamily="34" charset="0"/>
              </a:rPr>
              <a:t>Van </a:t>
            </a:r>
            <a:r>
              <a:rPr lang="en-US" dirty="0" err="1">
                <a:solidFill>
                  <a:srgbClr val="222222"/>
                </a:solidFill>
                <a:latin typeface="Calibri" panose="020F0502020204030204" pitchFamily="34" charset="0"/>
                <a:cs typeface="Calibri" panose="020F0502020204030204" pitchFamily="34" charset="0"/>
              </a:rPr>
              <a:t>Dijk</a:t>
            </a:r>
            <a:r>
              <a:rPr lang="en-US" dirty="0">
                <a:solidFill>
                  <a:srgbClr val="222222"/>
                </a:solidFill>
                <a:latin typeface="Calibri" panose="020F0502020204030204" pitchFamily="34" charset="0"/>
                <a:cs typeface="Calibri" panose="020F0502020204030204" pitchFamily="34" charset="0"/>
              </a:rPr>
              <a:t>, Z. (2009). Wikipedia and lesser-resourced languages. </a:t>
            </a:r>
            <a:r>
              <a:rPr lang="en-US" i="1" dirty="0">
                <a:solidFill>
                  <a:srgbClr val="222222"/>
                </a:solidFill>
                <a:latin typeface="Calibri" panose="020F0502020204030204" pitchFamily="34" charset="0"/>
                <a:cs typeface="Calibri" panose="020F0502020204030204" pitchFamily="34" charset="0"/>
              </a:rPr>
              <a:t>Language Problems and Language Planning</a:t>
            </a:r>
            <a:r>
              <a:rPr lang="en-US" dirty="0">
                <a:solidFill>
                  <a:srgbClr val="222222"/>
                </a:solidFill>
                <a:latin typeface="Calibri" panose="020F0502020204030204" pitchFamily="34" charset="0"/>
                <a:cs typeface="Calibri" panose="020F0502020204030204" pitchFamily="34" charset="0"/>
              </a:rPr>
              <a:t>, </a:t>
            </a:r>
            <a:r>
              <a:rPr lang="en-US" i="1" dirty="0">
                <a:solidFill>
                  <a:srgbClr val="222222"/>
                </a:solidFill>
                <a:latin typeface="Calibri" panose="020F0502020204030204" pitchFamily="34" charset="0"/>
                <a:cs typeface="Calibri" panose="020F0502020204030204" pitchFamily="34" charset="0"/>
              </a:rPr>
              <a:t>33</a:t>
            </a:r>
            <a:r>
              <a:rPr lang="en-US" dirty="0">
                <a:solidFill>
                  <a:srgbClr val="222222"/>
                </a:solidFill>
                <a:latin typeface="Calibri" panose="020F0502020204030204" pitchFamily="34" charset="0"/>
                <a:cs typeface="Calibri" panose="020F0502020204030204" pitchFamily="34" charset="0"/>
              </a:rPr>
              <a:t>(3), 234-250.</a:t>
            </a:r>
            <a:endParaRPr lang="en-GB"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42409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E9A6341-FEB7-1043-B849-7AD9F1C625AF}"/>
              </a:ext>
            </a:extLst>
          </p:cNvPr>
          <p:cNvSpPr/>
          <p:nvPr/>
        </p:nvSpPr>
        <p:spPr>
          <a:xfrm>
            <a:off x="1392358" y="4240088"/>
            <a:ext cx="9051471" cy="2308324"/>
          </a:xfrm>
          <a:prstGeom prst="rect">
            <a:avLst/>
          </a:prstGeom>
        </p:spPr>
        <p:txBody>
          <a:bodyPr wrap="square">
            <a:spAutoFit/>
          </a:bodyPr>
          <a:lstStyle/>
          <a:p>
            <a:pPr marL="342900" indent="-342900" algn="just">
              <a:buFont typeface="Arial" panose="020B0604020202020204" pitchFamily="34" charset="0"/>
              <a:buChar char="•"/>
            </a:pPr>
            <a:r>
              <a:rPr lang="en-GB" sz="2400" b="1" dirty="0"/>
              <a:t>First, because that many articles that should describe the world’s cultural diversity do not exist due to the mentioned reasons.</a:t>
            </a:r>
          </a:p>
          <a:p>
            <a:pPr marL="342900" indent="-342900" algn="just">
              <a:buFont typeface="Arial" panose="020B0604020202020204" pitchFamily="34" charset="0"/>
              <a:buChar char="•"/>
            </a:pPr>
            <a:endParaRPr lang="en-GB" sz="2400" b="1" dirty="0"/>
          </a:p>
          <a:p>
            <a:pPr marL="342900" indent="-342900" algn="just">
              <a:buFont typeface="Arial" panose="020B0604020202020204" pitchFamily="34" charset="0"/>
              <a:buChar char="•"/>
            </a:pPr>
            <a:r>
              <a:rPr lang="en-GB" sz="2400" b="1" dirty="0"/>
              <a:t>Second, because there exists some </a:t>
            </a:r>
            <a:r>
              <a:rPr lang="en-GB" sz="2400" b="1" i="1" dirty="0"/>
              <a:t>language gaps</a:t>
            </a:r>
            <a:r>
              <a:rPr lang="en-GB" sz="2400" b="1" dirty="0"/>
              <a:t>: </a:t>
            </a:r>
            <a:r>
              <a:rPr lang="en-GB" sz="2400" b="1" dirty="0" err="1"/>
              <a:t>Wikipedias</a:t>
            </a:r>
            <a:r>
              <a:rPr lang="en-GB" sz="2400" b="1" dirty="0"/>
              <a:t> do not cover each others content. </a:t>
            </a:r>
          </a:p>
          <a:p>
            <a:pPr algn="just"/>
            <a:endParaRPr lang="en-GB" sz="2400" b="1" dirty="0"/>
          </a:p>
        </p:txBody>
      </p:sp>
      <p:pic>
        <p:nvPicPr>
          <p:cNvPr id="8" name="Shape 257" descr="WP15_marks-01.png">
            <a:extLst>
              <a:ext uri="{FF2B5EF4-FFF2-40B4-BE49-F238E27FC236}">
                <a16:creationId xmlns:a16="http://schemas.microsoft.com/office/drawing/2014/main" id="{9528DF7D-D302-1649-A23F-D84854A01AC9}"/>
              </a:ext>
            </a:extLst>
          </p:cNvPr>
          <p:cNvPicPr preferRelativeResize="0"/>
          <p:nvPr/>
        </p:nvPicPr>
        <p:blipFill>
          <a:blip r:embed="rId2">
            <a:alphaModFix/>
          </a:blip>
          <a:stretch>
            <a:fillRect/>
          </a:stretch>
        </p:blipFill>
        <p:spPr>
          <a:xfrm>
            <a:off x="2388444" y="2628892"/>
            <a:ext cx="1085850" cy="1085850"/>
          </a:xfrm>
          <a:prstGeom prst="rect">
            <a:avLst/>
          </a:prstGeom>
          <a:noFill/>
          <a:ln>
            <a:noFill/>
          </a:ln>
        </p:spPr>
      </p:pic>
      <p:pic>
        <p:nvPicPr>
          <p:cNvPr id="9" name="Shape 258" descr="WP15_marks-02.png">
            <a:extLst>
              <a:ext uri="{FF2B5EF4-FFF2-40B4-BE49-F238E27FC236}">
                <a16:creationId xmlns:a16="http://schemas.microsoft.com/office/drawing/2014/main" id="{F77F5002-A7D1-1E41-A9B4-5E9E674D9BD7}"/>
              </a:ext>
            </a:extLst>
          </p:cNvPr>
          <p:cNvPicPr preferRelativeResize="0"/>
          <p:nvPr/>
        </p:nvPicPr>
        <p:blipFill>
          <a:blip r:embed="rId3">
            <a:alphaModFix/>
          </a:blip>
          <a:stretch>
            <a:fillRect/>
          </a:stretch>
        </p:blipFill>
        <p:spPr>
          <a:xfrm>
            <a:off x="3610344" y="2628892"/>
            <a:ext cx="1085850" cy="1085850"/>
          </a:xfrm>
          <a:prstGeom prst="rect">
            <a:avLst/>
          </a:prstGeom>
          <a:noFill/>
          <a:ln>
            <a:noFill/>
          </a:ln>
        </p:spPr>
      </p:pic>
      <p:pic>
        <p:nvPicPr>
          <p:cNvPr id="10" name="Shape 259" descr="WP15_marks-03.png">
            <a:extLst>
              <a:ext uri="{FF2B5EF4-FFF2-40B4-BE49-F238E27FC236}">
                <a16:creationId xmlns:a16="http://schemas.microsoft.com/office/drawing/2014/main" id="{417C56AD-C93C-2A4E-9DB6-F387BD457E6C}"/>
              </a:ext>
            </a:extLst>
          </p:cNvPr>
          <p:cNvPicPr preferRelativeResize="0"/>
          <p:nvPr/>
        </p:nvPicPr>
        <p:blipFill>
          <a:blip r:embed="rId4">
            <a:alphaModFix/>
          </a:blip>
          <a:stretch>
            <a:fillRect/>
          </a:stretch>
        </p:blipFill>
        <p:spPr>
          <a:xfrm>
            <a:off x="4832244" y="2628892"/>
            <a:ext cx="1085850" cy="1085850"/>
          </a:xfrm>
          <a:prstGeom prst="rect">
            <a:avLst/>
          </a:prstGeom>
          <a:noFill/>
          <a:ln>
            <a:noFill/>
          </a:ln>
        </p:spPr>
      </p:pic>
      <p:pic>
        <p:nvPicPr>
          <p:cNvPr id="11" name="Shape 260" descr="WP15_marks-04.png">
            <a:extLst>
              <a:ext uri="{FF2B5EF4-FFF2-40B4-BE49-F238E27FC236}">
                <a16:creationId xmlns:a16="http://schemas.microsoft.com/office/drawing/2014/main" id="{D4D9690F-5A32-D34E-9C30-02982FBE1B65}"/>
              </a:ext>
            </a:extLst>
          </p:cNvPr>
          <p:cNvPicPr preferRelativeResize="0"/>
          <p:nvPr/>
        </p:nvPicPr>
        <p:blipFill>
          <a:blip r:embed="rId5">
            <a:alphaModFix/>
          </a:blip>
          <a:stretch>
            <a:fillRect/>
          </a:stretch>
        </p:blipFill>
        <p:spPr>
          <a:xfrm>
            <a:off x="6054144" y="2628892"/>
            <a:ext cx="1085850" cy="1085850"/>
          </a:xfrm>
          <a:prstGeom prst="rect">
            <a:avLst/>
          </a:prstGeom>
          <a:noFill/>
          <a:ln>
            <a:noFill/>
          </a:ln>
        </p:spPr>
      </p:pic>
      <p:pic>
        <p:nvPicPr>
          <p:cNvPr id="12" name="Shape 261" descr="WP15_marks-05.png">
            <a:extLst>
              <a:ext uri="{FF2B5EF4-FFF2-40B4-BE49-F238E27FC236}">
                <a16:creationId xmlns:a16="http://schemas.microsoft.com/office/drawing/2014/main" id="{36322BE7-C849-A746-B504-E55509609ACB}"/>
              </a:ext>
            </a:extLst>
          </p:cNvPr>
          <p:cNvPicPr preferRelativeResize="0"/>
          <p:nvPr/>
        </p:nvPicPr>
        <p:blipFill>
          <a:blip r:embed="rId6">
            <a:alphaModFix/>
          </a:blip>
          <a:stretch>
            <a:fillRect/>
          </a:stretch>
        </p:blipFill>
        <p:spPr>
          <a:xfrm>
            <a:off x="7276044" y="2628892"/>
            <a:ext cx="1085850" cy="1085850"/>
          </a:xfrm>
          <a:prstGeom prst="rect">
            <a:avLst/>
          </a:prstGeom>
          <a:noFill/>
          <a:ln>
            <a:noFill/>
          </a:ln>
        </p:spPr>
      </p:pic>
      <p:pic>
        <p:nvPicPr>
          <p:cNvPr id="13" name="Shape 262" descr="WP15_marks-06.png">
            <a:extLst>
              <a:ext uri="{FF2B5EF4-FFF2-40B4-BE49-F238E27FC236}">
                <a16:creationId xmlns:a16="http://schemas.microsoft.com/office/drawing/2014/main" id="{A6025236-D0FB-1248-AAB5-24AD0AB4FBA3}"/>
              </a:ext>
            </a:extLst>
          </p:cNvPr>
          <p:cNvPicPr preferRelativeResize="0"/>
          <p:nvPr/>
        </p:nvPicPr>
        <p:blipFill>
          <a:blip r:embed="rId7">
            <a:alphaModFix/>
          </a:blip>
          <a:stretch>
            <a:fillRect/>
          </a:stretch>
        </p:blipFill>
        <p:spPr>
          <a:xfrm>
            <a:off x="8497944" y="2628892"/>
            <a:ext cx="1085850" cy="1085850"/>
          </a:xfrm>
          <a:prstGeom prst="rect">
            <a:avLst/>
          </a:prstGeom>
          <a:noFill/>
          <a:ln>
            <a:noFill/>
          </a:ln>
        </p:spPr>
      </p:pic>
      <p:sp>
        <p:nvSpPr>
          <p:cNvPr id="15" name="Rectangle 14">
            <a:extLst>
              <a:ext uri="{FF2B5EF4-FFF2-40B4-BE49-F238E27FC236}">
                <a16:creationId xmlns:a16="http://schemas.microsoft.com/office/drawing/2014/main" id="{1D6E966E-50CD-3640-8E4D-A4F21025FB76}"/>
              </a:ext>
            </a:extLst>
          </p:cNvPr>
          <p:cNvSpPr/>
          <p:nvPr/>
        </p:nvSpPr>
        <p:spPr>
          <a:xfrm>
            <a:off x="1080539" y="1026328"/>
            <a:ext cx="9947209" cy="1077218"/>
          </a:xfrm>
          <a:prstGeom prst="rect">
            <a:avLst/>
          </a:prstGeom>
        </p:spPr>
        <p:txBody>
          <a:bodyPr wrap="square">
            <a:spAutoFit/>
          </a:bodyPr>
          <a:lstStyle/>
          <a:p>
            <a:pPr algn="just"/>
            <a:r>
              <a:rPr lang="en-US" sz="3200" b="1" dirty="0">
                <a:solidFill>
                  <a:srgbClr val="0033C0"/>
                </a:solidFill>
                <a:latin typeface="Gill Sans MT" panose="020B0502020104020203" pitchFamily="34" charset="77"/>
              </a:rPr>
              <a:t>Wikipedia project does not reflect </a:t>
            </a:r>
            <a:r>
              <a:rPr lang="en-US" sz="3200" b="1" u="sng" dirty="0">
                <a:solidFill>
                  <a:srgbClr val="0033C0"/>
                </a:solidFill>
                <a:latin typeface="Gill Sans MT" panose="020B0502020104020203" pitchFamily="34" charset="77"/>
              </a:rPr>
              <a:t>well enough</a:t>
            </a:r>
            <a:r>
              <a:rPr lang="en-US" sz="3200" b="1" dirty="0">
                <a:solidFill>
                  <a:srgbClr val="0033C0"/>
                </a:solidFill>
                <a:latin typeface="Gill Sans MT" panose="020B0502020104020203" pitchFamily="34" charset="77"/>
              </a:rPr>
              <a:t> the world’s cultural diversity.</a:t>
            </a:r>
            <a:endParaRPr lang="en-GB" sz="3200" b="1" dirty="0">
              <a:solidFill>
                <a:srgbClr val="0033C0"/>
              </a:solidFill>
            </a:endParaRPr>
          </a:p>
        </p:txBody>
      </p:sp>
    </p:spTree>
    <p:extLst>
      <p:ext uri="{BB962C8B-B14F-4D97-AF65-F5344CB8AC3E}">
        <p14:creationId xmlns:p14="http://schemas.microsoft.com/office/powerpoint/2010/main" val="366258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524656" y="480242"/>
            <a:ext cx="11152994" cy="523220"/>
          </a:xfrm>
          <a:prstGeom prst="rect">
            <a:avLst/>
          </a:prstGeom>
        </p:spPr>
        <p:txBody>
          <a:bodyPr wrap="square">
            <a:spAutoFit/>
          </a:bodyPr>
          <a:lstStyle/>
          <a:p>
            <a:r>
              <a:rPr lang="en-US" sz="2800" b="1" dirty="0">
                <a:latin typeface="Gill Sans MT" charset="0"/>
                <a:ea typeface="Gill Sans MT" charset="0"/>
                <a:cs typeface="Gill Sans MT" charset="0"/>
              </a:rPr>
              <a:t>2. Proposed Solution</a:t>
            </a:r>
            <a:endParaRPr lang="en-US" sz="2400" b="1" dirty="0">
              <a:latin typeface="Gill Sans MT" charset="0"/>
              <a:ea typeface="Gill Sans MT" charset="0"/>
              <a:cs typeface="Gill Sans MT" charset="0"/>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503"/>
          <a:stretch/>
        </p:blipFill>
        <p:spPr>
          <a:xfrm>
            <a:off x="6101153" y="1837740"/>
            <a:ext cx="5061102" cy="3905020"/>
          </a:xfrm>
          <a:prstGeom prst="rect">
            <a:avLst/>
          </a:prstGeom>
        </p:spPr>
      </p:pic>
      <p:sp>
        <p:nvSpPr>
          <p:cNvPr id="3" name="Rectangle 2"/>
          <p:cNvSpPr/>
          <p:nvPr/>
        </p:nvSpPr>
        <p:spPr>
          <a:xfrm>
            <a:off x="917211" y="6346900"/>
            <a:ext cx="10202679" cy="369332"/>
          </a:xfrm>
          <a:prstGeom prst="rect">
            <a:avLst/>
          </a:prstGeom>
        </p:spPr>
        <p:txBody>
          <a:bodyPr wrap="square">
            <a:spAutoFit/>
          </a:bodyPr>
          <a:lstStyle/>
          <a:p>
            <a:r>
              <a:rPr lang="en-GB" b="1" dirty="0">
                <a:solidFill>
                  <a:schemeClr val="accent1">
                    <a:lumMod val="50000"/>
                  </a:schemeClr>
                </a:solidFill>
              </a:rPr>
              <a:t>https://</a:t>
            </a:r>
            <a:r>
              <a:rPr lang="en-GB" b="1" dirty="0" err="1">
                <a:solidFill>
                  <a:schemeClr val="accent1">
                    <a:lumMod val="50000"/>
                  </a:schemeClr>
                </a:solidFill>
              </a:rPr>
              <a:t>meta.wikimedia.org</a:t>
            </a:r>
            <a:r>
              <a:rPr lang="en-GB" b="1" dirty="0">
                <a:solidFill>
                  <a:schemeClr val="accent1">
                    <a:lumMod val="50000"/>
                  </a:schemeClr>
                </a:solidFill>
              </a:rPr>
              <a:t>/wiki/</a:t>
            </a:r>
            <a:r>
              <a:rPr lang="en-GB" b="1" dirty="0" err="1">
                <a:solidFill>
                  <a:schemeClr val="accent1">
                    <a:lumMod val="50000"/>
                  </a:schemeClr>
                </a:solidFill>
              </a:rPr>
              <a:t>Grants:Project</a:t>
            </a:r>
            <a:r>
              <a:rPr lang="en-GB" b="1" dirty="0">
                <a:solidFill>
                  <a:schemeClr val="accent1">
                    <a:lumMod val="50000"/>
                  </a:schemeClr>
                </a:solidFill>
              </a:rPr>
              <a:t>/</a:t>
            </a:r>
            <a:r>
              <a:rPr lang="en-GB" b="1" dirty="0" err="1">
                <a:solidFill>
                  <a:schemeClr val="accent1">
                    <a:lumMod val="50000"/>
                  </a:schemeClr>
                </a:solidFill>
              </a:rPr>
              <a:t>Wikipedia_Cultural_Diversity_Observatory</a:t>
            </a:r>
            <a:r>
              <a:rPr lang="en-GB" b="1" dirty="0">
                <a:solidFill>
                  <a:schemeClr val="accent1">
                    <a:lumMod val="50000"/>
                  </a:schemeClr>
                </a:solidFill>
              </a:rPr>
              <a:t>_(WCDO)</a:t>
            </a:r>
          </a:p>
        </p:txBody>
      </p:sp>
      <p:sp>
        <p:nvSpPr>
          <p:cNvPr id="4" name="Rectangle 3">
            <a:extLst>
              <a:ext uri="{FF2B5EF4-FFF2-40B4-BE49-F238E27FC236}">
                <a16:creationId xmlns:a16="http://schemas.microsoft.com/office/drawing/2014/main" id="{8B169E62-79AC-E44A-8092-E8ED1C730156}"/>
              </a:ext>
            </a:extLst>
          </p:cNvPr>
          <p:cNvSpPr/>
          <p:nvPr/>
        </p:nvSpPr>
        <p:spPr>
          <a:xfrm>
            <a:off x="524656" y="1716829"/>
            <a:ext cx="5204340" cy="2308324"/>
          </a:xfrm>
          <a:prstGeom prst="rect">
            <a:avLst/>
          </a:prstGeom>
        </p:spPr>
        <p:txBody>
          <a:bodyPr wrap="square">
            <a:spAutoFit/>
          </a:bodyPr>
          <a:lstStyle/>
          <a:p>
            <a:pPr algn="just"/>
            <a:r>
              <a:rPr lang="en-US" sz="2400" dirty="0">
                <a:latin typeface="Gill Sans MT" charset="0"/>
                <a:ea typeface="Gill Sans MT" charset="0"/>
                <a:cs typeface="Gill Sans MT" charset="0"/>
              </a:rPr>
              <a:t>Project aimed at </a:t>
            </a:r>
            <a:r>
              <a:rPr lang="en-US" sz="2400" b="1" dirty="0">
                <a:latin typeface="Gill Sans MT" charset="0"/>
                <a:ea typeface="Gill Sans MT" charset="0"/>
                <a:cs typeface="Gill Sans MT" charset="0"/>
              </a:rPr>
              <a:t>raising</a:t>
            </a:r>
            <a:r>
              <a:rPr lang="en-US" sz="2400" dirty="0">
                <a:latin typeface="Gill Sans MT" charset="0"/>
                <a:ea typeface="Gill Sans MT" charset="0"/>
                <a:cs typeface="Gill Sans MT" charset="0"/>
              </a:rPr>
              <a:t> </a:t>
            </a:r>
            <a:r>
              <a:rPr lang="en-US" sz="2400" b="1" dirty="0">
                <a:latin typeface="Gill Sans MT" charset="0"/>
                <a:ea typeface="Gill Sans MT" charset="0"/>
                <a:cs typeface="Gill Sans MT" charset="0"/>
              </a:rPr>
              <a:t>awareness</a:t>
            </a:r>
            <a:r>
              <a:rPr lang="en-US" sz="2400" dirty="0">
                <a:latin typeface="Gill Sans MT" charset="0"/>
                <a:ea typeface="Gill Sans MT" charset="0"/>
                <a:cs typeface="Gill Sans MT" charset="0"/>
              </a:rPr>
              <a:t> on the current state of cultural diversity in each language and, at the same time, </a:t>
            </a:r>
            <a:r>
              <a:rPr lang="en-US" sz="2400" b="1" dirty="0">
                <a:latin typeface="Gill Sans MT" charset="0"/>
                <a:ea typeface="Gill Sans MT" charset="0"/>
                <a:cs typeface="Gill Sans MT" charset="0"/>
              </a:rPr>
              <a:t>providing</a:t>
            </a:r>
            <a:r>
              <a:rPr lang="en-US" sz="2400" dirty="0">
                <a:latin typeface="Gill Sans MT" charset="0"/>
                <a:ea typeface="Gill Sans MT" charset="0"/>
                <a:cs typeface="Gill Sans MT" charset="0"/>
              </a:rPr>
              <a:t> </a:t>
            </a:r>
            <a:r>
              <a:rPr lang="en-US" sz="2400" b="1" dirty="0">
                <a:latin typeface="Gill Sans MT" charset="0"/>
                <a:ea typeface="Gill Sans MT" charset="0"/>
                <a:cs typeface="Gill Sans MT" charset="0"/>
              </a:rPr>
              <a:t>tools</a:t>
            </a:r>
            <a:r>
              <a:rPr lang="en-US" sz="2400" dirty="0">
                <a:latin typeface="Gill Sans MT" charset="0"/>
                <a:ea typeface="Gill Sans MT" charset="0"/>
                <a:cs typeface="Gill Sans MT" charset="0"/>
              </a:rPr>
              <a:t> to improve interlanguage collaboration for intercultural coverage.</a:t>
            </a:r>
          </a:p>
        </p:txBody>
      </p:sp>
      <p:sp>
        <p:nvSpPr>
          <p:cNvPr id="5" name="Rectangle 4">
            <a:extLst>
              <a:ext uri="{FF2B5EF4-FFF2-40B4-BE49-F238E27FC236}">
                <a16:creationId xmlns:a16="http://schemas.microsoft.com/office/drawing/2014/main" id="{FDFFD702-BFDD-734E-8E76-7E4B0B16A558}"/>
              </a:ext>
            </a:extLst>
          </p:cNvPr>
          <p:cNvSpPr/>
          <p:nvPr/>
        </p:nvSpPr>
        <p:spPr>
          <a:xfrm>
            <a:off x="524656" y="1207492"/>
            <a:ext cx="6513834" cy="400110"/>
          </a:xfrm>
          <a:prstGeom prst="rect">
            <a:avLst/>
          </a:prstGeom>
        </p:spPr>
        <p:txBody>
          <a:bodyPr wrap="none">
            <a:spAutoFit/>
          </a:bodyPr>
          <a:lstStyle/>
          <a:p>
            <a:pPr algn="just"/>
            <a:r>
              <a:rPr lang="en-US" sz="2000" b="1" dirty="0">
                <a:latin typeface="Gill Sans MT" charset="0"/>
                <a:ea typeface="Gill Sans MT" charset="0"/>
                <a:cs typeface="Gill Sans MT" charset="0"/>
              </a:rPr>
              <a:t>Wikipedia Cultural Diversity Observatory (WCDO). </a:t>
            </a:r>
          </a:p>
        </p:txBody>
      </p:sp>
    </p:spTree>
    <p:extLst>
      <p:ext uri="{BB962C8B-B14F-4D97-AF65-F5344CB8AC3E}">
        <p14:creationId xmlns:p14="http://schemas.microsoft.com/office/powerpoint/2010/main" val="20487244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896461" y="4363022"/>
            <a:ext cx="10463135" cy="2339102"/>
          </a:xfrm>
          <a:prstGeom prst="rect">
            <a:avLst/>
          </a:prstGeom>
        </p:spPr>
        <p:txBody>
          <a:bodyPr wrap="square">
            <a:spAutoFit/>
          </a:bodyPr>
          <a:lstStyle/>
          <a:p>
            <a:pPr algn="just"/>
            <a:r>
              <a:rPr lang="en-US" sz="2600" b="1" dirty="0">
                <a:solidFill>
                  <a:schemeClr val="bg1"/>
                </a:solidFill>
                <a:latin typeface="Gill Sans MT" charset="0"/>
                <a:ea typeface="Gill Sans MT" charset="0"/>
                <a:cs typeface="Gill Sans MT" charset="0"/>
              </a:rPr>
              <a:t>In my research:</a:t>
            </a:r>
          </a:p>
          <a:p>
            <a:pPr algn="just"/>
            <a:r>
              <a:rPr lang="en-US" sz="2400" dirty="0">
                <a:solidFill>
                  <a:schemeClr val="bg1"/>
                </a:solidFill>
                <a:latin typeface="Gill Sans MT" charset="0"/>
                <a:ea typeface="Gill Sans MT" charset="0"/>
                <a:cs typeface="Gill Sans MT" charset="0"/>
              </a:rPr>
              <a:t>I select the </a:t>
            </a:r>
            <a:r>
              <a:rPr lang="en-US" sz="2400" b="1" dirty="0">
                <a:solidFill>
                  <a:schemeClr val="accent1"/>
                </a:solidFill>
                <a:latin typeface="Gill Sans MT" charset="0"/>
                <a:ea typeface="Gill Sans MT" charset="0"/>
                <a:cs typeface="Gill Sans MT" charset="0"/>
              </a:rPr>
              <a:t>Cultural Context Content (CCC)</a:t>
            </a:r>
            <a:r>
              <a:rPr lang="en-US" sz="2400" dirty="0">
                <a:solidFill>
                  <a:schemeClr val="bg1"/>
                </a:solidFill>
                <a:latin typeface="Gill Sans MT" charset="0"/>
                <a:ea typeface="Gill Sans MT" charset="0"/>
                <a:cs typeface="Gill Sans MT" charset="0"/>
              </a:rPr>
              <a:t>, i.e. the articles related to the editors’ cultural contexts in each language version (traditions, language, politics, agriculture, biographies, places, events, etcetera). </a:t>
            </a:r>
          </a:p>
          <a:p>
            <a:pPr algn="just"/>
            <a:r>
              <a:rPr lang="en-US" sz="2400" dirty="0">
                <a:solidFill>
                  <a:schemeClr val="bg1"/>
                </a:solidFill>
                <a:latin typeface="Gill Sans MT" charset="0"/>
                <a:ea typeface="Gill Sans MT" charset="0"/>
                <a:cs typeface="Gill Sans MT" charset="0"/>
              </a:rPr>
              <a:t>This means associating each language to the territories where it is spoken officially or where is native, and then, collecting articles that relate to each territory.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112" y="307675"/>
            <a:ext cx="2093168" cy="15041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440" y="460075"/>
            <a:ext cx="2093168" cy="150410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840" y="612475"/>
            <a:ext cx="2093168" cy="15041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240" y="764875"/>
            <a:ext cx="2093168" cy="150410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180" y="257645"/>
            <a:ext cx="2299849" cy="16789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580" y="410045"/>
            <a:ext cx="2299849" cy="16789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980" y="562445"/>
            <a:ext cx="2299849" cy="167890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80" y="654438"/>
            <a:ext cx="2299849" cy="167890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640" y="856868"/>
            <a:ext cx="2093168" cy="150410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985" y="257645"/>
            <a:ext cx="2231071" cy="163976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385" y="410045"/>
            <a:ext cx="2231071" cy="163976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785" y="562445"/>
            <a:ext cx="2231071" cy="163976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742" y="701219"/>
            <a:ext cx="2231071" cy="163976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780" y="806838"/>
            <a:ext cx="2299849" cy="1678908"/>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3241" y="241152"/>
            <a:ext cx="2309142" cy="163267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641" y="393552"/>
            <a:ext cx="2309142" cy="1632672"/>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041" y="545952"/>
            <a:ext cx="2309142" cy="1632672"/>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983" y="637945"/>
            <a:ext cx="2309142" cy="1632672"/>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5976" y="852329"/>
            <a:ext cx="2309142" cy="1632672"/>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614" y="845235"/>
            <a:ext cx="2231071" cy="1639766"/>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9152" y="2017966"/>
            <a:ext cx="2308137" cy="1652582"/>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552" y="2170366"/>
            <a:ext cx="2308137" cy="1652582"/>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3952" y="2322766"/>
            <a:ext cx="2308137" cy="1652582"/>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243" y="2475166"/>
            <a:ext cx="2308137" cy="1652582"/>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3574" y="1996096"/>
            <a:ext cx="2310597" cy="1656965"/>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974" y="2148496"/>
            <a:ext cx="2310597" cy="165696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8374" y="2300896"/>
            <a:ext cx="2310597" cy="165696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0774" y="2453296"/>
            <a:ext cx="2310597" cy="1656965"/>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9643" y="2557009"/>
            <a:ext cx="2308137" cy="1652582"/>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7557" y="2032541"/>
            <a:ext cx="2422806" cy="1730301"/>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9957" y="2184941"/>
            <a:ext cx="2422806" cy="1730301"/>
          </a:xfrm>
          <a:prstGeom prst="rect">
            <a:avLst/>
          </a:prstGeom>
        </p:spPr>
      </p:pic>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2357" y="2337341"/>
            <a:ext cx="2422806" cy="1730301"/>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9605" y="2489741"/>
            <a:ext cx="2422806" cy="1730301"/>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3174" y="2605696"/>
            <a:ext cx="2310597" cy="1656965"/>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1995730"/>
            <a:ext cx="2149194" cy="1548435"/>
          </a:xfrm>
          <a:prstGeom prst="rect">
            <a:avLst/>
          </a:prstGeom>
        </p:spPr>
      </p:pic>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0568" y="2148130"/>
            <a:ext cx="2149194" cy="1548435"/>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2968" y="2300530"/>
            <a:ext cx="2149194" cy="1548435"/>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65368" y="2448735"/>
            <a:ext cx="2149194" cy="1548435"/>
          </a:xfrm>
          <a:prstGeom prst="rect">
            <a:avLst/>
          </a:prstGeom>
        </p:spPr>
      </p:pic>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3753" y="2629018"/>
            <a:ext cx="2149194" cy="1630411"/>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3621" y="2557010"/>
            <a:ext cx="2422806" cy="1666151"/>
          </a:xfrm>
          <a:prstGeom prst="rect">
            <a:avLst/>
          </a:prstGeom>
        </p:spPr>
      </p:pic>
    </p:spTree>
    <p:extLst>
      <p:ext uri="{BB962C8B-B14F-4D97-AF65-F5344CB8AC3E}">
        <p14:creationId xmlns:p14="http://schemas.microsoft.com/office/powerpoint/2010/main" val="17398223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524656" y="480242"/>
            <a:ext cx="10987790" cy="892552"/>
          </a:xfrm>
          <a:prstGeom prst="rect">
            <a:avLst/>
          </a:prstGeom>
        </p:spPr>
        <p:txBody>
          <a:bodyPr wrap="square">
            <a:spAutoFit/>
          </a:bodyPr>
          <a:lstStyle/>
          <a:p>
            <a:pPr algn="just"/>
            <a:r>
              <a:rPr lang="en-US" sz="2800" b="1" dirty="0">
                <a:latin typeface="Gill Sans MT" charset="0"/>
                <a:ea typeface="Gill Sans MT" charset="0"/>
                <a:cs typeface="Gill Sans MT" charset="0"/>
              </a:rPr>
              <a:t>3. Methodology</a:t>
            </a:r>
          </a:p>
          <a:p>
            <a:pPr algn="just"/>
            <a:endParaRPr lang="en-US" sz="2400" dirty="0">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EFD781A1-25A6-524E-B7B4-3DE802216BD3}"/>
              </a:ext>
            </a:extLst>
          </p:cNvPr>
          <p:cNvSpPr/>
          <p:nvPr/>
        </p:nvSpPr>
        <p:spPr>
          <a:xfrm>
            <a:off x="524656" y="1161596"/>
            <a:ext cx="10709402" cy="5324535"/>
          </a:xfrm>
          <a:prstGeom prst="rect">
            <a:avLst/>
          </a:prstGeom>
        </p:spPr>
        <p:txBody>
          <a:bodyPr wrap="square">
            <a:spAutoFit/>
          </a:bodyPr>
          <a:lstStyle/>
          <a:p>
            <a:pPr algn="just"/>
            <a:r>
              <a:rPr lang="en-US" sz="2000" b="1" dirty="0">
                <a:latin typeface="Gill Sans MT" charset="0"/>
                <a:ea typeface="Gill Sans MT" charset="0"/>
                <a:cs typeface="Gill Sans MT" charset="0"/>
              </a:rPr>
              <a:t>This requires (</a:t>
            </a:r>
            <a:r>
              <a:rPr lang="en-US" sz="2000" b="1" dirty="0" err="1">
                <a:latin typeface="Gill Sans MT" charset="0"/>
                <a:ea typeface="Gill Sans MT" charset="0"/>
                <a:cs typeface="Gill Sans MT" charset="0"/>
              </a:rPr>
              <a:t>i</a:t>
            </a:r>
            <a:r>
              <a:rPr lang="en-US" sz="2000" b="1" dirty="0">
                <a:latin typeface="Gill Sans MT" charset="0"/>
                <a:ea typeface="Gill Sans MT" charset="0"/>
                <a:cs typeface="Gill Sans MT" charset="0"/>
              </a:rPr>
              <a:t>) creating a database with language territories mapping and (ii) employing different retrieval strategies to extract content from each language edition and label it as CCC.</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br>
              <a:rPr lang="en-US" sz="2000" b="1" dirty="0">
                <a:latin typeface="Gill Sans MT" charset="0"/>
                <a:ea typeface="Gill Sans MT" charset="0"/>
                <a:cs typeface="Gill Sans MT" charset="0"/>
              </a:rPr>
            </a:br>
            <a:r>
              <a:rPr lang="en-US" sz="2000" b="1" dirty="0">
                <a:latin typeface="Gill Sans MT" charset="0"/>
                <a:ea typeface="Gill Sans MT" charset="0"/>
                <a:cs typeface="Gill Sans MT" charset="0"/>
              </a:rPr>
              <a:t>(</a:t>
            </a:r>
            <a:r>
              <a:rPr lang="en-US" sz="2000" b="1" dirty="0" err="1">
                <a:latin typeface="Gill Sans MT" charset="0"/>
                <a:ea typeface="Gill Sans MT" charset="0"/>
                <a:cs typeface="Gill Sans MT" charset="0"/>
              </a:rPr>
              <a:t>i</a:t>
            </a:r>
            <a:r>
              <a:rPr lang="en-US" sz="2000" b="1" dirty="0">
                <a:latin typeface="Gill Sans MT" charset="0"/>
                <a:ea typeface="Gill Sans MT" charset="0"/>
                <a:cs typeface="Gill Sans MT" charset="0"/>
              </a:rPr>
              <a:t>) </a:t>
            </a:r>
            <a:r>
              <a:rPr lang="en-US" sz="2000" dirty="0">
                <a:latin typeface="Gill Sans MT" charset="0"/>
                <a:ea typeface="Gill Sans MT" charset="0"/>
                <a:cs typeface="Gill Sans MT" charset="0"/>
              </a:rPr>
              <a:t>Wikidata </a:t>
            </a:r>
            <a:r>
              <a:rPr lang="en-US" sz="2000">
                <a:latin typeface="Gill Sans MT" charset="0"/>
                <a:ea typeface="Gill Sans MT" charset="0"/>
                <a:cs typeface="Gill Sans MT" charset="0"/>
              </a:rPr>
              <a:t>Language Qitem, Language name, </a:t>
            </a:r>
            <a:r>
              <a:rPr lang="en-US" sz="2000" dirty="0">
                <a:latin typeface="Gill Sans MT" charset="0"/>
                <a:ea typeface="Gill Sans MT" charset="0"/>
                <a:cs typeface="Gill Sans MT" charset="0"/>
              </a:rPr>
              <a:t>Language name in </a:t>
            </a:r>
            <a:r>
              <a:rPr lang="en-US" sz="2000">
                <a:latin typeface="Gill Sans MT" charset="0"/>
                <a:ea typeface="Gill Sans MT" charset="0"/>
                <a:cs typeface="Gill Sans MT" charset="0"/>
              </a:rPr>
              <a:t>Native language, </a:t>
            </a:r>
            <a:r>
              <a:rPr lang="en-US" sz="2000" dirty="0">
                <a:latin typeface="Gill Sans MT" charset="0"/>
                <a:ea typeface="Gill Sans MT" charset="0"/>
                <a:cs typeface="Gill Sans MT" charset="0"/>
              </a:rPr>
              <a:t>the ISO </a:t>
            </a:r>
            <a:r>
              <a:rPr lang="en-US" sz="2000">
                <a:latin typeface="Gill Sans MT" charset="0"/>
                <a:ea typeface="Gill Sans MT" charset="0"/>
                <a:cs typeface="Gill Sans MT" charset="0"/>
              </a:rPr>
              <a:t>639 code, </a:t>
            </a:r>
            <a:r>
              <a:rPr lang="en-US" sz="2000" dirty="0">
                <a:latin typeface="Gill Sans MT" charset="0"/>
                <a:ea typeface="Gill Sans MT" charset="0"/>
                <a:cs typeface="Gill Sans MT" charset="0"/>
              </a:rPr>
              <a:t>the associated territories at country level (ISO </a:t>
            </a:r>
            <a:r>
              <a:rPr lang="en-US" sz="2000">
                <a:latin typeface="Gill Sans MT" charset="0"/>
                <a:ea typeface="Gill Sans MT" charset="0"/>
                <a:cs typeface="Gill Sans MT" charset="0"/>
              </a:rPr>
              <a:t>3166 code, English name, </a:t>
            </a:r>
            <a:r>
              <a:rPr lang="en-US" sz="2000" dirty="0">
                <a:latin typeface="Gill Sans MT" charset="0"/>
                <a:ea typeface="Gill Sans MT" charset="0"/>
                <a:cs typeface="Gill Sans MT" charset="0"/>
              </a:rPr>
              <a:t>Native </a:t>
            </a:r>
            <a:r>
              <a:rPr lang="en-US" sz="2000">
                <a:latin typeface="Gill Sans MT" charset="0"/>
                <a:ea typeface="Gill Sans MT" charset="0"/>
                <a:cs typeface="Gill Sans MT" charset="0"/>
              </a:rPr>
              <a:t>language name, demonym,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or at first subdivision (ISO </a:t>
            </a:r>
            <a:r>
              <a:rPr lang="en-US" sz="2000">
                <a:latin typeface="Gill Sans MT" charset="0"/>
                <a:ea typeface="Gill Sans MT" charset="0"/>
                <a:cs typeface="Gill Sans MT" charset="0"/>
              </a:rPr>
              <a:t>3166-2 code, English name, </a:t>
            </a:r>
            <a:r>
              <a:rPr lang="en-US" sz="2000" dirty="0">
                <a:latin typeface="Gill Sans MT" charset="0"/>
                <a:ea typeface="Gill Sans MT" charset="0"/>
                <a:cs typeface="Gill Sans MT" charset="0"/>
              </a:rPr>
              <a:t>Native </a:t>
            </a:r>
            <a:r>
              <a:rPr lang="en-US" sz="2000">
                <a:latin typeface="Gill Sans MT" charset="0"/>
                <a:ea typeface="Gill Sans MT" charset="0"/>
                <a:cs typeface="Gill Sans MT" charset="0"/>
              </a:rPr>
              <a:t>language name, demonym,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according to the information generated by </a:t>
            </a:r>
            <a:r>
              <a:rPr lang="en-US" sz="2000" dirty="0" err="1">
                <a:latin typeface="Gill Sans MT" charset="0"/>
                <a:ea typeface="Gill Sans MT" charset="0"/>
                <a:cs typeface="Gill Sans MT" charset="0"/>
              </a:rPr>
              <a:t>Ethnologue</a:t>
            </a:r>
            <a:r>
              <a:rPr lang="en-US" sz="2000" dirty="0">
                <a:latin typeface="Gill Sans MT" charset="0"/>
                <a:ea typeface="Gill Sans MT" charset="0"/>
                <a:cs typeface="Gill Sans MT" charset="0"/>
              </a:rPr>
              <a:t>.</a:t>
            </a:r>
          </a:p>
        </p:txBody>
      </p:sp>
      <p:pic>
        <p:nvPicPr>
          <p:cNvPr id="7" name="Picture 6">
            <a:extLst>
              <a:ext uri="{FF2B5EF4-FFF2-40B4-BE49-F238E27FC236}">
                <a16:creationId xmlns:a16="http://schemas.microsoft.com/office/drawing/2014/main" id="{E5C50D78-126B-BE41-B209-ECD99377A160}"/>
              </a:ext>
            </a:extLst>
          </p:cNvPr>
          <p:cNvPicPr>
            <a:picLocks noChangeAspect="1"/>
          </p:cNvPicPr>
          <p:nvPr/>
        </p:nvPicPr>
        <p:blipFill>
          <a:blip r:embed="rId3"/>
          <a:stretch>
            <a:fillRect/>
          </a:stretch>
        </p:blipFill>
        <p:spPr>
          <a:xfrm>
            <a:off x="1897183" y="2233610"/>
            <a:ext cx="5617028" cy="2781438"/>
          </a:xfrm>
          <a:prstGeom prst="rect">
            <a:avLst/>
          </a:prstGeom>
        </p:spPr>
      </p:pic>
      <p:sp>
        <p:nvSpPr>
          <p:cNvPr id="8" name="Rectangle 7">
            <a:extLst>
              <a:ext uri="{FF2B5EF4-FFF2-40B4-BE49-F238E27FC236}">
                <a16:creationId xmlns:a16="http://schemas.microsoft.com/office/drawing/2014/main" id="{C82F113A-E1CA-2A4D-AAD3-F71C62244309}"/>
              </a:ext>
            </a:extLst>
          </p:cNvPr>
          <p:cNvSpPr/>
          <p:nvPr/>
        </p:nvSpPr>
        <p:spPr>
          <a:xfrm>
            <a:off x="7792599" y="3283131"/>
            <a:ext cx="3719847" cy="646331"/>
          </a:xfrm>
          <a:prstGeom prst="rect">
            <a:avLst/>
          </a:prstGeom>
        </p:spPr>
        <p:txBody>
          <a:bodyPr wrap="square">
            <a:spAutoFit/>
          </a:bodyPr>
          <a:lstStyle/>
          <a:p>
            <a:pPr algn="just"/>
            <a:r>
              <a:rPr lang="en-US" b="1" dirty="0">
                <a:solidFill>
                  <a:srgbClr val="0070C0"/>
                </a:solidFill>
                <a:latin typeface="Gill Sans MT" charset="0"/>
                <a:ea typeface="Gill Sans MT" charset="0"/>
                <a:cs typeface="Gill Sans MT" charset="0"/>
              </a:rPr>
              <a:t>My language territories mapping spreadsheet with 1783 rows.</a:t>
            </a:r>
            <a:endParaRPr lang="en-GB" dirty="0">
              <a:solidFill>
                <a:srgbClr val="0070C0"/>
              </a:solidFill>
            </a:endParaRPr>
          </a:p>
        </p:txBody>
      </p:sp>
    </p:spTree>
    <p:extLst>
      <p:ext uri="{BB962C8B-B14F-4D97-AF65-F5344CB8AC3E}">
        <p14:creationId xmlns:p14="http://schemas.microsoft.com/office/powerpoint/2010/main" val="34025560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1161596"/>
            <a:ext cx="10987790" cy="5293757"/>
          </a:xfrm>
          <a:prstGeom prst="rect">
            <a:avLst/>
          </a:prstGeom>
        </p:spPr>
        <p:txBody>
          <a:bodyPr wrap="square">
            <a:spAutoFit/>
          </a:bodyPr>
          <a:lstStyle/>
          <a:p>
            <a:pPr algn="just"/>
            <a:r>
              <a:rPr lang="en-US" sz="2000" b="1" dirty="0">
                <a:latin typeface="Gill Sans MT" charset="0"/>
                <a:ea typeface="Gill Sans MT" charset="0"/>
                <a:cs typeface="Gill Sans MT" charset="0"/>
              </a:rPr>
              <a:t>(ii) The different retrieval strategies to extract content from each language edition and label it as CCC are the following.</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ctr"/>
            <a:r>
              <a:rPr lang="en-US" sz="2400" b="1" dirty="0">
                <a:solidFill>
                  <a:srgbClr val="0070C0"/>
                </a:solidFill>
                <a:latin typeface="Gill Sans MT" charset="0"/>
                <a:ea typeface="Gill Sans MT" charset="0"/>
                <a:cs typeface="Gill Sans MT" charset="0"/>
              </a:rPr>
              <a:t>I create a CCC dataset as rich as possible. </a:t>
            </a:r>
          </a:p>
        </p:txBody>
      </p:sp>
      <p:sp>
        <p:nvSpPr>
          <p:cNvPr id="2" name="Rectangle 1">
            <a:extLst>
              <a:ext uri="{FF2B5EF4-FFF2-40B4-BE49-F238E27FC236}">
                <a16:creationId xmlns:a16="http://schemas.microsoft.com/office/drawing/2014/main" id="{975925F5-1268-234E-BB26-C7F1AB8C4AD8}"/>
              </a:ext>
            </a:extLst>
          </p:cNvPr>
          <p:cNvSpPr/>
          <p:nvPr/>
        </p:nvSpPr>
        <p:spPr>
          <a:xfrm>
            <a:off x="524656" y="2054148"/>
            <a:ext cx="6503880" cy="3970318"/>
          </a:xfrm>
          <a:prstGeom prst="rect">
            <a:avLst/>
          </a:prstGeom>
        </p:spPr>
        <p:txBody>
          <a:bodyPr wrap="square">
            <a:spAutoFit/>
          </a:bodyPr>
          <a:lstStyle/>
          <a:p>
            <a:pPr algn="just"/>
            <a:r>
              <a:rPr lang="en-US" b="1" u="sng" dirty="0">
                <a:latin typeface="Gill Sans MT" charset="0"/>
                <a:ea typeface="Gill Sans MT" charset="0"/>
                <a:cs typeface="Gill Sans MT" charset="0"/>
              </a:rPr>
              <a:t>Wikipedia articles </a:t>
            </a:r>
            <a:r>
              <a:rPr lang="en-US" b="1" dirty="0">
                <a:latin typeface="Gill Sans MT" charset="0"/>
                <a:ea typeface="Gill Sans MT" charset="0"/>
                <a:cs typeface="Gill Sans MT" charset="0"/>
              </a:rPr>
              <a:t>with characteristics such as:</a:t>
            </a:r>
          </a:p>
          <a:p>
            <a:pPr marL="342900" indent="-342900" algn="just">
              <a:buFont typeface="Arial" panose="020B0604020202020204" pitchFamily="34" charset="0"/>
              <a:buChar char="•"/>
            </a:pPr>
            <a:r>
              <a:rPr lang="en-US" b="1" dirty="0">
                <a:latin typeface="Gill Sans MT" charset="0"/>
                <a:ea typeface="Gill Sans MT" charset="0"/>
                <a:cs typeface="Gill Sans MT" charset="0"/>
              </a:rPr>
              <a:t>Geolocation coordinates.</a:t>
            </a:r>
          </a:p>
          <a:p>
            <a:pPr marL="342900" indent="-342900" algn="just">
              <a:buFont typeface="Arial" panose="020B0604020202020204" pitchFamily="34" charset="0"/>
              <a:buChar char="•"/>
            </a:pPr>
            <a:r>
              <a:rPr lang="en-US" b="1" dirty="0">
                <a:latin typeface="Gill Sans MT" charset="0"/>
                <a:ea typeface="Gill Sans MT" charset="0"/>
                <a:cs typeface="Gill Sans MT" charset="0"/>
              </a:rPr>
              <a:t>Specific keywords on their titles (</a:t>
            </a:r>
            <a:r>
              <a:rPr lang="en-US" b="1">
                <a:latin typeface="Gill Sans MT" charset="0"/>
                <a:ea typeface="Gill Sans MT" charset="0"/>
                <a:cs typeface="Gill Sans MT" charset="0"/>
              </a:rPr>
              <a:t>language name, territory name, </a:t>
            </a:r>
            <a:r>
              <a:rPr lang="en-US" b="1" dirty="0">
                <a:latin typeface="Gill Sans MT" charset="0"/>
                <a:ea typeface="Gill Sans MT" charset="0"/>
                <a:cs typeface="Gill Sans MT" charset="0"/>
              </a:rPr>
              <a:t>and </a:t>
            </a:r>
            <a:r>
              <a:rPr lang="en-US" b="1" dirty="0" err="1">
                <a:latin typeface="Gill Sans MT" charset="0"/>
                <a:ea typeface="Gill Sans MT" charset="0"/>
                <a:cs typeface="Gill Sans MT" charset="0"/>
              </a:rPr>
              <a:t>demonym</a:t>
            </a:r>
            <a:r>
              <a:rPr lang="en-US" b="1" dirty="0">
                <a:latin typeface="Gill Sans MT" charset="0"/>
                <a:ea typeface="Gill Sans MT" charset="0"/>
                <a:cs typeface="Gill Sans MT" charset="0"/>
              </a:rPr>
              <a:t>).</a:t>
            </a:r>
          </a:p>
          <a:p>
            <a:pPr marL="342900" indent="-342900" algn="just">
              <a:buFont typeface="Arial" panose="020B0604020202020204" pitchFamily="34" charset="0"/>
              <a:buChar char="•"/>
            </a:pPr>
            <a:r>
              <a:rPr lang="en-US" b="1" dirty="0">
                <a:latin typeface="Gill Sans MT" charset="0"/>
                <a:ea typeface="Gill Sans MT" charset="0"/>
                <a:cs typeface="Gill Sans MT" charset="0"/>
              </a:rPr>
              <a:t>Contained in categories with keywords on their titles or in categories contained by these (in an iterative category graph crawling).</a:t>
            </a:r>
          </a:p>
          <a:p>
            <a:pPr marL="342900" indent="-342900" algn="just">
              <a:buFont typeface="Arial" panose="020B0604020202020204" pitchFamily="34" charset="0"/>
              <a:buChar char="•"/>
            </a:pPr>
            <a:endParaRPr lang="en-US" b="1" dirty="0">
              <a:latin typeface="Gill Sans MT" charset="0"/>
              <a:ea typeface="Gill Sans MT" charset="0"/>
              <a:cs typeface="Gill Sans MT" charset="0"/>
            </a:endParaRPr>
          </a:p>
          <a:p>
            <a:pPr algn="just"/>
            <a:r>
              <a:rPr lang="en-US" b="1" u="sng" dirty="0">
                <a:latin typeface="Gill Sans MT" charset="0"/>
                <a:ea typeface="Gill Sans MT" charset="0"/>
                <a:cs typeface="Gill Sans MT" charset="0"/>
              </a:rPr>
              <a:t>Wikidata Items</a:t>
            </a:r>
            <a:r>
              <a:rPr lang="en-US" b="1" dirty="0">
                <a:latin typeface="Gill Sans MT" charset="0"/>
                <a:ea typeface="Gill Sans MT" charset="0"/>
                <a:cs typeface="Gill Sans MT" charset="0"/>
              </a:rPr>
              <a:t> that relate to groups of properties such as:</a:t>
            </a:r>
          </a:p>
          <a:p>
            <a:pPr marL="342900" indent="-342900" algn="just">
              <a:buFont typeface="Arial" panose="020B0604020202020204" pitchFamily="34" charset="0"/>
              <a:buChar char="•"/>
            </a:pPr>
            <a:r>
              <a:rPr lang="en-US" b="1" dirty="0">
                <a:latin typeface="Gill Sans MT" charset="0"/>
                <a:ea typeface="Gill Sans MT" charset="0"/>
                <a:cs typeface="Gill Sans MT" charset="0"/>
              </a:rPr>
              <a:t>Language</a:t>
            </a:r>
          </a:p>
          <a:p>
            <a:pPr marL="342900" indent="-342900" algn="just">
              <a:buFont typeface="Arial" panose="020B0604020202020204" pitchFamily="34" charset="0"/>
              <a:buChar char="•"/>
            </a:pPr>
            <a:r>
              <a:rPr lang="en-US" b="1" dirty="0">
                <a:latin typeface="Gill Sans MT" charset="0"/>
                <a:ea typeface="Gill Sans MT" charset="0"/>
                <a:cs typeface="Gill Sans MT" charset="0"/>
              </a:rPr>
              <a:t>Country</a:t>
            </a:r>
          </a:p>
          <a:p>
            <a:pPr marL="342900" indent="-342900" algn="just">
              <a:buFont typeface="Arial" panose="020B0604020202020204" pitchFamily="34" charset="0"/>
              <a:buChar char="•"/>
            </a:pPr>
            <a:r>
              <a:rPr lang="en-US" b="1" dirty="0">
                <a:latin typeface="Gill Sans MT" charset="0"/>
                <a:ea typeface="Gill Sans MT" charset="0"/>
                <a:cs typeface="Gill Sans MT" charset="0"/>
              </a:rPr>
              <a:t>Part of</a:t>
            </a:r>
          </a:p>
          <a:p>
            <a:pPr marL="342900" indent="-342900" algn="just">
              <a:buFont typeface="Arial" panose="020B0604020202020204" pitchFamily="34" charset="0"/>
              <a:buChar char="•"/>
            </a:pPr>
            <a:r>
              <a:rPr lang="en-US" b="1" dirty="0">
                <a:latin typeface="Gill Sans MT" charset="0"/>
                <a:ea typeface="Gill Sans MT" charset="0"/>
                <a:cs typeface="Gill Sans MT" charset="0"/>
              </a:rPr>
              <a:t>In relation with</a:t>
            </a:r>
          </a:p>
          <a:p>
            <a:pPr marL="342900" indent="-342900" algn="just">
              <a:buFont typeface="Arial" panose="020B0604020202020204" pitchFamily="34" charset="0"/>
              <a:buChar char="•"/>
            </a:pPr>
            <a:r>
              <a:rPr lang="en-US" b="1" dirty="0">
                <a:latin typeface="Gill Sans MT" charset="0"/>
                <a:ea typeface="Gill Sans MT" charset="0"/>
                <a:cs typeface="Gill Sans MT" charset="0"/>
              </a:rPr>
              <a:t>…</a:t>
            </a:r>
          </a:p>
        </p:txBody>
      </p:sp>
      <p:pic>
        <p:nvPicPr>
          <p:cNvPr id="5" name="Picture 4">
            <a:extLst>
              <a:ext uri="{FF2B5EF4-FFF2-40B4-BE49-F238E27FC236}">
                <a16:creationId xmlns:a16="http://schemas.microsoft.com/office/drawing/2014/main" id="{FEE3AE96-E8F4-0242-A64B-71D937D06C97}"/>
              </a:ext>
            </a:extLst>
          </p:cNvPr>
          <p:cNvPicPr>
            <a:picLocks noChangeAspect="1"/>
          </p:cNvPicPr>
          <p:nvPr/>
        </p:nvPicPr>
        <p:blipFill>
          <a:blip r:embed="rId3"/>
          <a:stretch>
            <a:fillRect/>
          </a:stretch>
        </p:blipFill>
        <p:spPr>
          <a:xfrm>
            <a:off x="8905450" y="2190839"/>
            <a:ext cx="1308100" cy="1850130"/>
          </a:xfrm>
          <a:prstGeom prst="rect">
            <a:avLst/>
          </a:prstGeom>
        </p:spPr>
      </p:pic>
      <p:sp>
        <p:nvSpPr>
          <p:cNvPr id="9" name="Rectangle 8">
            <a:extLst>
              <a:ext uri="{FF2B5EF4-FFF2-40B4-BE49-F238E27FC236}">
                <a16:creationId xmlns:a16="http://schemas.microsoft.com/office/drawing/2014/main" id="{5D30B728-03BB-F441-9254-EA40C90BFAC0}"/>
              </a:ext>
            </a:extLst>
          </p:cNvPr>
          <p:cNvSpPr/>
          <p:nvPr/>
        </p:nvSpPr>
        <p:spPr>
          <a:xfrm>
            <a:off x="8001530" y="2065218"/>
            <a:ext cx="3429144" cy="369332"/>
          </a:xfrm>
          <a:prstGeom prst="rect">
            <a:avLst/>
          </a:prstGeom>
        </p:spPr>
        <p:txBody>
          <a:bodyPr wrap="none">
            <a:spAutoFit/>
          </a:bodyPr>
          <a:lstStyle/>
          <a:p>
            <a:r>
              <a:rPr lang="en-US" b="1" dirty="0">
                <a:solidFill>
                  <a:srgbClr val="0070C0"/>
                </a:solidFill>
                <a:latin typeface="Gill Sans MT" charset="0"/>
                <a:ea typeface="Gill Sans MT" charset="0"/>
                <a:cs typeface="Gill Sans MT" charset="0"/>
              </a:rPr>
              <a:t>Wikipedia MySQL </a:t>
            </a:r>
            <a:r>
              <a:rPr lang="en-US" b="1" dirty="0" err="1">
                <a:solidFill>
                  <a:srgbClr val="0070C0"/>
                </a:solidFill>
                <a:latin typeface="Gill Sans MT" charset="0"/>
                <a:ea typeface="Gill Sans MT" charset="0"/>
                <a:cs typeface="Gill Sans MT" charset="0"/>
              </a:rPr>
              <a:t>db</a:t>
            </a:r>
            <a:r>
              <a:rPr lang="en-US" b="1" dirty="0">
                <a:solidFill>
                  <a:srgbClr val="0070C0"/>
                </a:solidFill>
                <a:latin typeface="Gill Sans MT" charset="0"/>
                <a:ea typeface="Gill Sans MT" charset="0"/>
                <a:cs typeface="Gill Sans MT" charset="0"/>
              </a:rPr>
              <a:t> Replicas</a:t>
            </a:r>
            <a:endParaRPr lang="en-GB" dirty="0">
              <a:solidFill>
                <a:srgbClr val="0070C0"/>
              </a:solidFill>
            </a:endParaRPr>
          </a:p>
        </p:txBody>
      </p:sp>
      <p:pic>
        <p:nvPicPr>
          <p:cNvPr id="12" name="Picture 11">
            <a:extLst>
              <a:ext uri="{FF2B5EF4-FFF2-40B4-BE49-F238E27FC236}">
                <a16:creationId xmlns:a16="http://schemas.microsoft.com/office/drawing/2014/main" id="{4D858D1D-5465-E247-9ECE-ECDD3A898F8D}"/>
              </a:ext>
            </a:extLst>
          </p:cNvPr>
          <p:cNvPicPr>
            <a:picLocks noChangeAspect="1"/>
          </p:cNvPicPr>
          <p:nvPr/>
        </p:nvPicPr>
        <p:blipFill>
          <a:blip r:embed="rId4"/>
          <a:stretch>
            <a:fillRect/>
          </a:stretch>
        </p:blipFill>
        <p:spPr>
          <a:xfrm>
            <a:off x="8841822" y="4312111"/>
            <a:ext cx="1435356" cy="1435356"/>
          </a:xfrm>
          <a:prstGeom prst="rect">
            <a:avLst/>
          </a:prstGeom>
        </p:spPr>
      </p:pic>
      <p:sp>
        <p:nvSpPr>
          <p:cNvPr id="13" name="Rectangle 12">
            <a:extLst>
              <a:ext uri="{FF2B5EF4-FFF2-40B4-BE49-F238E27FC236}">
                <a16:creationId xmlns:a16="http://schemas.microsoft.com/office/drawing/2014/main" id="{F3CCD195-B252-1342-AFF6-8CE2EE7F4D45}"/>
              </a:ext>
            </a:extLst>
          </p:cNvPr>
          <p:cNvSpPr/>
          <p:nvPr/>
        </p:nvSpPr>
        <p:spPr>
          <a:xfrm>
            <a:off x="8327432" y="4025580"/>
            <a:ext cx="2464136" cy="369332"/>
          </a:xfrm>
          <a:prstGeom prst="rect">
            <a:avLst/>
          </a:prstGeom>
        </p:spPr>
        <p:txBody>
          <a:bodyPr wrap="none">
            <a:spAutoFit/>
          </a:bodyPr>
          <a:lstStyle/>
          <a:p>
            <a:r>
              <a:rPr lang="en-US" b="1" dirty="0">
                <a:solidFill>
                  <a:srgbClr val="0070C0"/>
                </a:solidFill>
                <a:latin typeface="Gill Sans MT" charset="0"/>
                <a:ea typeface="Gill Sans MT" charset="0"/>
                <a:cs typeface="Gill Sans MT" charset="0"/>
              </a:rPr>
              <a:t>Wikidata XML dump</a:t>
            </a:r>
            <a:endParaRPr lang="en-GB" dirty="0">
              <a:solidFill>
                <a:srgbClr val="0070C0"/>
              </a:solidFill>
            </a:endParaRPr>
          </a:p>
        </p:txBody>
      </p:sp>
    </p:spTree>
    <p:extLst>
      <p:ext uri="{BB962C8B-B14F-4D97-AF65-F5344CB8AC3E}">
        <p14:creationId xmlns:p14="http://schemas.microsoft.com/office/powerpoint/2010/main" val="1356321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1230</Words>
  <Application>Microsoft Macintosh PowerPoint</Application>
  <PresentationFormat>Widescreen</PresentationFormat>
  <Paragraphs>314</Paragraphs>
  <Slides>18</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Gill Sans MT</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Miquel</dc:creator>
  <cp:lastModifiedBy>Marc Miquel</cp:lastModifiedBy>
  <cp:revision>80</cp:revision>
  <cp:lastPrinted>2018-03-17T13:15:16Z</cp:lastPrinted>
  <dcterms:created xsi:type="dcterms:W3CDTF">2017-10-20T07:06:23Z</dcterms:created>
  <dcterms:modified xsi:type="dcterms:W3CDTF">2018-03-17T13:15:57Z</dcterms:modified>
</cp:coreProperties>
</file>